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DF7D2-0E31-45E6-BD4F-11BFD52E7ADA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97149D-4EC1-4B87-A835-C5DD2124545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rench.france.usembassy.gov/niv/echanges-formation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2">
                    <a:lumMod val="10000"/>
                  </a:schemeClr>
                </a:solidFill>
              </a:rPr>
              <a:t>Ê</a:t>
            </a:r>
            <a:r>
              <a:rPr lang="fr-FR" dirty="0" smtClean="0">
                <a:solidFill>
                  <a:schemeClr val="tx2">
                    <a:lumMod val="10000"/>
                  </a:schemeClr>
                </a:solidFill>
              </a:rPr>
              <a:t>tre </a:t>
            </a:r>
            <a:r>
              <a:rPr lang="fr-FR" dirty="0" err="1" smtClean="0">
                <a:solidFill>
                  <a:schemeClr val="tx2">
                    <a:lumMod val="10000"/>
                  </a:schemeClr>
                </a:solidFill>
              </a:rPr>
              <a:t>étudiant-e</a:t>
            </a:r>
            <a:r>
              <a:rPr lang="fr-FR" dirty="0" smtClean="0">
                <a:solidFill>
                  <a:schemeClr val="tx2">
                    <a:lumMod val="10000"/>
                  </a:schemeClr>
                </a:solidFill>
              </a:rPr>
              <a:t> d’échange en Amérique du Nord</a:t>
            </a:r>
            <a:endParaRPr lang="fr-FR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conseils pratiques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Cécile Coquet-</a:t>
            </a:r>
            <a:r>
              <a:rPr lang="fr-FR" dirty="0" err="1" smtClean="0">
                <a:solidFill>
                  <a:srgbClr val="FF0000"/>
                </a:solidFill>
              </a:rPr>
              <a:t>Mokoko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Responsable pédagogique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Questions budgétaires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Le 1</a:t>
            </a:r>
            <a:r>
              <a:rPr lang="fr-FR" baseline="30000" dirty="0" smtClean="0">
                <a:solidFill>
                  <a:srgbClr val="FF0000"/>
                </a:solidFill>
              </a:rPr>
              <a:t>er</a:t>
            </a:r>
            <a:r>
              <a:rPr lang="fr-FR" dirty="0" smtClean="0">
                <a:solidFill>
                  <a:srgbClr val="FF0000"/>
                </a:solidFill>
              </a:rPr>
              <a:t> mois est toujours plus cher </a:t>
            </a:r>
            <a:r>
              <a:rPr lang="fr-FR" dirty="0" smtClean="0"/>
              <a:t>(environ le double des mois qui vont suivre) car il faut acheter les livres, des vêtements chauds si vous êtes au Canada, payer 2 mois de loyer si vous prenez en logement hors campus… Arrivez avec une </a:t>
            </a:r>
            <a:r>
              <a:rPr lang="fr-FR" i="1" dirty="0" err="1" smtClean="0"/>
              <a:t>piggy</a:t>
            </a:r>
            <a:r>
              <a:rPr lang="fr-FR" i="1" dirty="0" smtClean="0"/>
              <a:t> </a:t>
            </a:r>
            <a:r>
              <a:rPr lang="fr-FR" i="1" dirty="0" err="1" smtClean="0"/>
              <a:t>bank</a:t>
            </a:r>
            <a:r>
              <a:rPr lang="fr-FR" i="1" dirty="0" smtClean="0"/>
              <a:t> </a:t>
            </a:r>
            <a:r>
              <a:rPr lang="fr-FR" dirty="0" smtClean="0"/>
              <a:t>aussi garnie que possible!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Le budget mensuel moyen constaté est d’environ 500-800$ </a:t>
            </a:r>
            <a:r>
              <a:rPr lang="fr-FR" dirty="0" smtClean="0"/>
              <a:t>(400-650€) mais </a:t>
            </a:r>
            <a:r>
              <a:rPr lang="fr-FR" dirty="0" smtClean="0">
                <a:solidFill>
                  <a:srgbClr val="FF0000"/>
                </a:solidFill>
              </a:rPr>
              <a:t>certaines de nos universités partenaires prennent en charge votre logement</a:t>
            </a:r>
            <a:r>
              <a:rPr lang="fr-FR" dirty="0" smtClean="0"/>
              <a:t>, voire la nourriture et l’assurance en plus.</a:t>
            </a:r>
          </a:p>
          <a:p>
            <a:pPr algn="just"/>
            <a:r>
              <a:rPr lang="fr-FR" dirty="0" smtClean="0"/>
              <a:t>Le transport est généralement gratuit (navette sur le campus) ou les logements sont à 5-10 mn du campus à pied.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5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Questions de visa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Le visa des étudiants d’échange, aux USA, est le </a:t>
            </a:r>
            <a:r>
              <a:rPr lang="fr-FR" dirty="0" smtClean="0">
                <a:solidFill>
                  <a:srgbClr val="FF0000"/>
                </a:solidFill>
              </a:rPr>
              <a:t>visa J-1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Il vous faut </a:t>
            </a:r>
            <a:r>
              <a:rPr lang="fr-FR" dirty="0" smtClean="0">
                <a:solidFill>
                  <a:srgbClr val="FF0000"/>
                </a:solidFill>
              </a:rPr>
              <a:t>prendre un rendez-vous sur le site de l’ambassade </a:t>
            </a:r>
            <a:r>
              <a:rPr lang="fr-FR" dirty="0" smtClean="0"/>
              <a:t>des Etats-Unis en France (coût</a:t>
            </a:r>
            <a:r>
              <a:rPr lang="fr-FR" smtClean="0"/>
              <a:t>: </a:t>
            </a:r>
            <a:r>
              <a:rPr lang="fr-FR" smtClean="0"/>
              <a:t>environ 16€</a:t>
            </a:r>
            <a:r>
              <a:rPr lang="fr-FR" dirty="0" smtClean="0"/>
              <a:t>) aussitôt que votre université vous aura envoyé le formulaire</a:t>
            </a:r>
            <a:r>
              <a:rPr lang="fr-FR" dirty="0" smtClean="0">
                <a:solidFill>
                  <a:srgbClr val="FF0000"/>
                </a:solidFill>
              </a:rPr>
              <a:t> DS-2019 </a:t>
            </a:r>
            <a:r>
              <a:rPr lang="fr-FR" dirty="0" smtClean="0"/>
              <a:t>(votre sésame).</a:t>
            </a:r>
          </a:p>
          <a:p>
            <a:pPr algn="just"/>
            <a:r>
              <a:rPr lang="fr-FR" dirty="0" smtClean="0"/>
              <a:t>Veillez bien à avoir payé votre </a:t>
            </a:r>
            <a:r>
              <a:rPr lang="fr-FR" dirty="0" smtClean="0">
                <a:solidFill>
                  <a:srgbClr val="FF0000"/>
                </a:solidFill>
              </a:rPr>
              <a:t>mandat-compte</a:t>
            </a:r>
            <a:r>
              <a:rPr lang="fr-FR" dirty="0" smtClean="0"/>
              <a:t> (coût: 128€), votre </a:t>
            </a:r>
            <a:r>
              <a:rPr lang="fr-FR" dirty="0" smtClean="0">
                <a:solidFill>
                  <a:srgbClr val="FF0000"/>
                </a:solidFill>
              </a:rPr>
              <a:t>taxe SEVIS </a:t>
            </a:r>
            <a:r>
              <a:rPr lang="fr-FR" dirty="0" smtClean="0"/>
              <a:t>(180$), acheté votre </a:t>
            </a:r>
            <a:r>
              <a:rPr lang="fr-FR" dirty="0" smtClean="0">
                <a:solidFill>
                  <a:srgbClr val="FF0000"/>
                </a:solidFill>
              </a:rPr>
              <a:t>enveloppe Chronopost </a:t>
            </a:r>
            <a:r>
              <a:rPr lang="fr-FR" dirty="0" smtClean="0"/>
              <a:t>pour le retour de votre passeport, rempli les formulaires </a:t>
            </a:r>
            <a:r>
              <a:rPr lang="fr-FR" dirty="0" smtClean="0">
                <a:solidFill>
                  <a:srgbClr val="FF0000"/>
                </a:solidFill>
              </a:rPr>
              <a:t>DS-160</a:t>
            </a:r>
            <a:r>
              <a:rPr lang="fr-FR" dirty="0" smtClean="0"/>
              <a:t> (formulaire de visa temporaire) et </a:t>
            </a:r>
            <a:r>
              <a:rPr lang="fr-FR" dirty="0" smtClean="0">
                <a:solidFill>
                  <a:srgbClr val="FF0000"/>
                </a:solidFill>
              </a:rPr>
              <a:t>I-94</a:t>
            </a:r>
            <a:r>
              <a:rPr lang="fr-FR" dirty="0" smtClean="0"/>
              <a:t> et fait des </a:t>
            </a:r>
            <a:r>
              <a:rPr lang="fr-FR" dirty="0" smtClean="0">
                <a:solidFill>
                  <a:srgbClr val="FF0000"/>
                </a:solidFill>
              </a:rPr>
              <a:t>photos d’identité selon les normes américaines </a:t>
            </a:r>
            <a:r>
              <a:rPr lang="fr-FR" dirty="0" smtClean="0"/>
              <a:t>AVANT d’arriver à l’ambassade. </a:t>
            </a:r>
            <a:r>
              <a:rPr lang="fr-FR" b="1" dirty="0" smtClean="0">
                <a:solidFill>
                  <a:srgbClr val="FF0000"/>
                </a:solidFill>
              </a:rPr>
              <a:t>Comptez 2 jours ouvrables pour récupérer votre passeport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french.france.usembassy.gov/niv/echanges-formations.html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7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Préparer sa candidature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Evaluez-vous honnêtement: </a:t>
            </a:r>
            <a:r>
              <a:rPr lang="fr-FR" dirty="0" smtClean="0">
                <a:solidFill>
                  <a:srgbClr val="FF0000"/>
                </a:solidFill>
              </a:rPr>
              <a:t>pourquoi vous choisira-t-on de préférence à quelqu’un d’autre? </a:t>
            </a:r>
            <a:r>
              <a:rPr lang="fr-FR" dirty="0" smtClean="0"/>
              <a:t>Faites la liste de vos atouts (curiosité intellectuelle, sociabilité, goût pour les études anglophones, autonomie...)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Si</a:t>
            </a:r>
            <a:r>
              <a:rPr lang="fr-FR" dirty="0" smtClean="0"/>
              <a:t> vous avez des difficultés à suivre un CM en langue anglaise, 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Si</a:t>
            </a:r>
            <a:r>
              <a:rPr lang="fr-FR" dirty="0" smtClean="0"/>
              <a:t> l’idée de lire un livre par semaine en anglais vous effraie,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Si</a:t>
            </a:r>
            <a:r>
              <a:rPr lang="fr-FR" dirty="0" smtClean="0"/>
              <a:t> vous ne participez jamais en cours,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Si</a:t>
            </a:r>
            <a:r>
              <a:rPr lang="fr-FR" dirty="0" smtClean="0"/>
              <a:t> vous n’avez pas vraiment de projet professionnel clair et ne savez pas bien pourquoi vous voulez partir…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Alors vous n’êtes pas encore </a:t>
            </a:r>
            <a:r>
              <a:rPr lang="fr-FR" dirty="0" err="1" smtClean="0">
                <a:solidFill>
                  <a:srgbClr val="FF0000"/>
                </a:solidFill>
              </a:rPr>
              <a:t>prêt-e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contrat d’études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Pour que vos crédits soient validés ici, vous devez choisir </a:t>
            </a:r>
            <a:r>
              <a:rPr lang="fr-FR" dirty="0" smtClean="0">
                <a:solidFill>
                  <a:srgbClr val="FF0000"/>
                </a:solidFill>
              </a:rPr>
              <a:t>des cours correspondant à ce que vous étudieriez à Tours</a:t>
            </a:r>
            <a:r>
              <a:rPr lang="fr-FR" dirty="0" smtClean="0"/>
              <a:t>, en particulier si vous comptez passer les concours d’enseignement à votre retour, et me les faire signer lors du dépôt de candidature, </a:t>
            </a:r>
            <a:r>
              <a:rPr lang="fr-FR" dirty="0" smtClean="0">
                <a:solidFill>
                  <a:srgbClr val="FF0000"/>
                </a:solidFill>
              </a:rPr>
              <a:t>puis, une fois sur place, au début de chaque semestre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Il vous faudra donc, sur l’ensemble des 2 semestres, des cours de niveau L3 (</a:t>
            </a:r>
            <a:r>
              <a:rPr lang="fr-FR" dirty="0" smtClean="0">
                <a:solidFill>
                  <a:srgbClr val="FF0000"/>
                </a:solidFill>
              </a:rPr>
              <a:t>codes 300 ou 3000</a:t>
            </a:r>
            <a:r>
              <a:rPr lang="fr-FR" dirty="0" smtClean="0"/>
              <a:t>) ou éventuellement L2 (codes 200 ou 2000) si vous êtes en L3 l’année prochaine, avec </a:t>
            </a:r>
            <a:r>
              <a:rPr lang="fr-FR" dirty="0" smtClean="0">
                <a:solidFill>
                  <a:srgbClr val="FF0000"/>
                </a:solidFill>
              </a:rPr>
              <a:t>obligatoirement</a:t>
            </a:r>
            <a:r>
              <a:rPr lang="fr-FR" dirty="0" smtClean="0"/>
              <a:t>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2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1 cours de </a:t>
            </a:r>
            <a:r>
              <a:rPr lang="fr-FR" dirty="0" smtClean="0">
                <a:solidFill>
                  <a:srgbClr val="FF0000"/>
                </a:solidFill>
              </a:rPr>
              <a:t>littérature britannique</a:t>
            </a:r>
          </a:p>
          <a:p>
            <a:pPr algn="just"/>
            <a:r>
              <a:rPr lang="fr-FR" dirty="0" smtClean="0"/>
              <a:t>1 cours de </a:t>
            </a:r>
            <a:r>
              <a:rPr lang="fr-FR" dirty="0" smtClean="0">
                <a:solidFill>
                  <a:schemeClr val="accent1"/>
                </a:solidFill>
              </a:rPr>
              <a:t>civilisation britannique</a:t>
            </a:r>
          </a:p>
          <a:p>
            <a:pPr algn="just"/>
            <a:r>
              <a:rPr lang="fr-FR" dirty="0" smtClean="0"/>
              <a:t>1 cours de </a:t>
            </a:r>
            <a:r>
              <a:rPr lang="fr-FR" dirty="0" smtClean="0">
                <a:solidFill>
                  <a:srgbClr val="FF0000"/>
                </a:solidFill>
              </a:rPr>
              <a:t>littérature américaine / canadienne</a:t>
            </a:r>
          </a:p>
          <a:p>
            <a:pPr algn="just"/>
            <a:r>
              <a:rPr lang="fr-FR" dirty="0" smtClean="0"/>
              <a:t>1 cours de </a:t>
            </a:r>
            <a:r>
              <a:rPr lang="fr-FR" dirty="0" smtClean="0">
                <a:solidFill>
                  <a:schemeClr val="accent1"/>
                </a:solidFill>
              </a:rPr>
              <a:t>civilisation américaine</a:t>
            </a:r>
          </a:p>
          <a:p>
            <a:pPr algn="just"/>
            <a:r>
              <a:rPr lang="fr-FR" dirty="0" smtClean="0"/>
              <a:t>1 cours de </a:t>
            </a:r>
            <a:r>
              <a:rPr lang="fr-FR" dirty="0" smtClean="0">
                <a:solidFill>
                  <a:schemeClr val="accent5"/>
                </a:solidFill>
              </a:rPr>
              <a:t>linguistique / syntaxe / grammaire / traduction / </a:t>
            </a:r>
            <a:r>
              <a:rPr lang="fr-FR" dirty="0" err="1" smtClean="0">
                <a:solidFill>
                  <a:schemeClr val="accent5"/>
                </a:solidFill>
              </a:rPr>
              <a:t>creative</a:t>
            </a:r>
            <a:r>
              <a:rPr lang="fr-FR" dirty="0" smtClean="0">
                <a:solidFill>
                  <a:schemeClr val="accent5"/>
                </a:solidFill>
              </a:rPr>
              <a:t> </a:t>
            </a:r>
            <a:r>
              <a:rPr lang="fr-FR" dirty="0" err="1" smtClean="0">
                <a:solidFill>
                  <a:schemeClr val="accent5"/>
                </a:solidFill>
              </a:rPr>
              <a:t>writing</a:t>
            </a:r>
            <a:r>
              <a:rPr lang="fr-FR" dirty="0" smtClean="0">
                <a:solidFill>
                  <a:schemeClr val="accent5"/>
                </a:solidFill>
              </a:rPr>
              <a:t> </a:t>
            </a:r>
            <a:r>
              <a:rPr lang="fr-FR" dirty="0" smtClean="0"/>
              <a:t>(idéalement 1 par semestre)</a:t>
            </a:r>
          </a:p>
          <a:p>
            <a:pPr algn="just"/>
            <a:r>
              <a:rPr lang="fr-FR" dirty="0" smtClean="0"/>
              <a:t>1 cours par semestre de votre choix, correspondant à l’UE libre (exemple: Japonais, Espagnol, Portugais, </a:t>
            </a:r>
            <a:r>
              <a:rPr lang="fr-FR" dirty="0" err="1" smtClean="0"/>
              <a:t>Filmmaking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Ne prenez PAS de cours de français, merci!!!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Exemples de contrats d’études validés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/>
          </a:bodyPr>
          <a:lstStyle/>
          <a:p>
            <a:r>
              <a:rPr lang="fr-FR" u="sng" dirty="0" smtClean="0"/>
              <a:t>1</a:t>
            </a:r>
            <a:r>
              <a:rPr lang="fr-FR" u="sng" baseline="30000" dirty="0" smtClean="0"/>
              <a:t>er</a:t>
            </a:r>
            <a:r>
              <a:rPr lang="fr-FR" u="sng" dirty="0" smtClean="0"/>
              <a:t> semestre:</a:t>
            </a:r>
            <a:endParaRPr lang="fr-FR" u="sng" dirty="0"/>
          </a:p>
          <a:p>
            <a:r>
              <a:rPr lang="fr-FR" dirty="0" smtClean="0"/>
              <a:t>ENG 3140: Survey of American </a:t>
            </a:r>
            <a:r>
              <a:rPr lang="fr-FR" dirty="0" err="1" smtClean="0"/>
              <a:t>Literature</a:t>
            </a:r>
            <a:endParaRPr lang="fr-FR" dirty="0" smtClean="0"/>
          </a:p>
          <a:p>
            <a:r>
              <a:rPr lang="fr-FR" dirty="0" smtClean="0"/>
              <a:t>LIN 3700: Structure of English</a:t>
            </a:r>
          </a:p>
          <a:p>
            <a:r>
              <a:rPr lang="fr-FR" dirty="0" smtClean="0"/>
              <a:t>HIS 3440: American </a:t>
            </a:r>
            <a:r>
              <a:rPr lang="fr-FR" dirty="0" err="1" smtClean="0"/>
              <a:t>Medicine</a:t>
            </a:r>
            <a:r>
              <a:rPr lang="fr-FR" dirty="0" smtClean="0"/>
              <a:t>: 20th Century</a:t>
            </a:r>
          </a:p>
          <a:p>
            <a:r>
              <a:rPr lang="fr-FR" dirty="0" smtClean="0"/>
              <a:t>SPA 1020: </a:t>
            </a:r>
            <a:r>
              <a:rPr lang="fr-FR" dirty="0" err="1" smtClean="0"/>
              <a:t>Elementary</a:t>
            </a:r>
            <a:r>
              <a:rPr lang="fr-FR" dirty="0" smtClean="0"/>
              <a:t> </a:t>
            </a:r>
            <a:r>
              <a:rPr lang="fr-FR" dirty="0" err="1" smtClean="0"/>
              <a:t>Spanish</a:t>
            </a:r>
            <a:endParaRPr lang="fr-FR" dirty="0" smtClean="0"/>
          </a:p>
          <a:p>
            <a:r>
              <a:rPr lang="fr-FR" u="sng" dirty="0" smtClean="0"/>
              <a:t>2</a:t>
            </a:r>
            <a:r>
              <a:rPr lang="fr-FR" u="sng" baseline="30000" dirty="0" smtClean="0"/>
              <a:t>e</a:t>
            </a:r>
            <a:r>
              <a:rPr lang="fr-FR" u="sng" dirty="0" smtClean="0"/>
              <a:t> semestre:</a:t>
            </a:r>
          </a:p>
          <a:p>
            <a:r>
              <a:rPr lang="fr-FR" dirty="0" smtClean="0"/>
              <a:t>ENG 260: British </a:t>
            </a:r>
            <a:r>
              <a:rPr lang="fr-FR" dirty="0" err="1" smtClean="0"/>
              <a:t>Literature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1800</a:t>
            </a:r>
          </a:p>
          <a:p>
            <a:r>
              <a:rPr lang="fr-FR" dirty="0" smtClean="0"/>
              <a:t>SPA 260: </a:t>
            </a:r>
            <a:r>
              <a:rPr lang="fr-FR" dirty="0" err="1" smtClean="0"/>
              <a:t>Spanish</a:t>
            </a:r>
            <a:r>
              <a:rPr lang="fr-FR" dirty="0" smtClean="0"/>
              <a:t> Conversation &amp; Composition</a:t>
            </a:r>
          </a:p>
          <a:p>
            <a:r>
              <a:rPr lang="fr-FR" dirty="0" smtClean="0"/>
              <a:t>HIS 325: </a:t>
            </a:r>
            <a:r>
              <a:rPr lang="fr-FR" dirty="0" err="1" smtClean="0"/>
              <a:t>Britain</a:t>
            </a:r>
            <a:r>
              <a:rPr lang="fr-FR" dirty="0" smtClean="0"/>
              <a:t> </a:t>
            </a:r>
            <a:r>
              <a:rPr lang="fr-FR" dirty="0" err="1"/>
              <a:t>f</a:t>
            </a:r>
            <a:r>
              <a:rPr lang="fr-FR" dirty="0" err="1" smtClean="0"/>
              <a:t>rom</a:t>
            </a:r>
            <a:r>
              <a:rPr lang="fr-FR" dirty="0" smtClean="0"/>
              <a:t> 1688 to 1832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19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Comment trouver ses cours?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Allez sur le site de l’université choisie et cliquez sur « </a:t>
            </a:r>
            <a:r>
              <a:rPr lang="fr-FR" dirty="0" err="1" smtClean="0">
                <a:solidFill>
                  <a:srgbClr val="FF0000"/>
                </a:solidFill>
              </a:rPr>
              <a:t>Departments</a:t>
            </a:r>
            <a:r>
              <a:rPr lang="fr-FR" dirty="0" smtClean="0"/>
              <a:t> ». </a:t>
            </a:r>
          </a:p>
          <a:p>
            <a:pPr algn="just"/>
            <a:r>
              <a:rPr lang="fr-FR" dirty="0" smtClean="0"/>
              <a:t>Les cours de</a:t>
            </a:r>
            <a:r>
              <a:rPr lang="fr-FR" dirty="0" smtClean="0">
                <a:solidFill>
                  <a:srgbClr val="FF0000"/>
                </a:solidFill>
              </a:rPr>
              <a:t> littérature </a:t>
            </a:r>
            <a:r>
              <a:rPr lang="fr-FR" dirty="0" smtClean="0"/>
              <a:t>se trouveront le plus souvent proposés par les English </a:t>
            </a:r>
            <a:r>
              <a:rPr lang="fr-FR" dirty="0" err="1" smtClean="0"/>
              <a:t>Departments</a:t>
            </a:r>
            <a:r>
              <a:rPr lang="fr-FR" dirty="0" smtClean="0"/>
              <a:t>.</a:t>
            </a:r>
          </a:p>
          <a:p>
            <a:pPr algn="just"/>
            <a:r>
              <a:rPr lang="fr-FR" dirty="0"/>
              <a:t>L</a:t>
            </a:r>
            <a:r>
              <a:rPr lang="fr-FR" dirty="0" smtClean="0"/>
              <a:t>es cours de </a:t>
            </a:r>
            <a:r>
              <a:rPr lang="fr-FR" dirty="0" smtClean="0">
                <a:solidFill>
                  <a:schemeClr val="accent2"/>
                </a:solidFill>
              </a:rPr>
              <a:t>civilisation</a:t>
            </a:r>
            <a:r>
              <a:rPr lang="fr-FR" dirty="0" smtClean="0"/>
              <a:t> seront à trouver dans les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Departments</a:t>
            </a:r>
            <a:r>
              <a:rPr lang="fr-FR" dirty="0" smtClean="0"/>
              <a:t> mais aussi en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, Social </a:t>
            </a:r>
            <a:r>
              <a:rPr lang="fr-FR" dirty="0" err="1" smtClean="0"/>
              <a:t>Work</a:t>
            </a:r>
            <a:r>
              <a:rPr lang="fr-FR" dirty="0" smtClean="0"/>
              <a:t>, </a:t>
            </a:r>
            <a:r>
              <a:rPr lang="fr-FR" dirty="0" err="1" smtClean="0"/>
              <a:t>African</a:t>
            </a:r>
            <a:r>
              <a:rPr lang="fr-FR" dirty="0" smtClean="0"/>
              <a:t> American/ </a:t>
            </a:r>
            <a:r>
              <a:rPr lang="fr-FR" dirty="0" err="1" smtClean="0"/>
              <a:t>Ethnic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, Cultural </a:t>
            </a:r>
            <a:r>
              <a:rPr lang="fr-FR" dirty="0" err="1" smtClean="0"/>
              <a:t>Studies</a:t>
            </a:r>
            <a:r>
              <a:rPr lang="fr-FR" dirty="0" smtClean="0"/>
              <a:t>, Psychology, Teacher Education, Film and Media </a:t>
            </a:r>
            <a:r>
              <a:rPr lang="fr-FR" dirty="0" err="1" smtClean="0"/>
              <a:t>Studies</a:t>
            </a:r>
            <a:r>
              <a:rPr lang="fr-FR" dirty="0" smtClean="0"/>
              <a:t>, LGBTQ </a:t>
            </a:r>
            <a:r>
              <a:rPr lang="fr-FR" dirty="0" err="1" smtClean="0"/>
              <a:t>Studies</a:t>
            </a:r>
            <a:r>
              <a:rPr lang="fr-FR" dirty="0" smtClean="0"/>
              <a:t>. 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Profitez de la diversité des offres de cours et renseignez-vous sur la charge de travail, en consultant les descriptifs de cours en ligne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Suivre un cours dans une université américaine ou canadienne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L’achat de livres </a:t>
            </a:r>
            <a:r>
              <a:rPr lang="fr-FR" dirty="0" smtClean="0"/>
              <a:t>pour chaque cours </a:t>
            </a:r>
            <a:r>
              <a:rPr lang="fr-FR" smtClean="0"/>
              <a:t>constituera une </a:t>
            </a:r>
            <a:r>
              <a:rPr lang="fr-FR" dirty="0" smtClean="0"/>
              <a:t>part importante de votre budget (</a:t>
            </a:r>
            <a:r>
              <a:rPr lang="fr-FR" dirty="0" smtClean="0">
                <a:solidFill>
                  <a:srgbClr val="FF0000"/>
                </a:solidFill>
              </a:rPr>
              <a:t>entre 300$ et 700$, </a:t>
            </a:r>
            <a:r>
              <a:rPr lang="fr-FR" dirty="0" smtClean="0"/>
              <a:t>soit 250-550€ pour l’année; songez à les prendre d’occasion à la librairie de l’université, qui peut les proposer à la location).</a:t>
            </a:r>
          </a:p>
          <a:p>
            <a:pPr algn="just"/>
            <a:r>
              <a:rPr lang="fr-FR" dirty="0" smtClean="0"/>
              <a:t>Vous aurez </a:t>
            </a:r>
            <a:r>
              <a:rPr lang="fr-FR" dirty="0" smtClean="0">
                <a:solidFill>
                  <a:srgbClr val="FF0000"/>
                </a:solidFill>
              </a:rPr>
              <a:t>500 à 600 pages </a:t>
            </a:r>
            <a:r>
              <a:rPr lang="fr-FR" dirty="0" smtClean="0"/>
              <a:t>à lire en moyenne </a:t>
            </a:r>
            <a:r>
              <a:rPr lang="fr-FR" dirty="0" smtClean="0">
                <a:solidFill>
                  <a:srgbClr val="FF0000"/>
                </a:solidFill>
              </a:rPr>
              <a:t>par semaine</a:t>
            </a:r>
            <a:r>
              <a:rPr lang="fr-FR" dirty="0" smtClean="0"/>
              <a:t>, une quinzaine de romans pour les cours de littérature au long de l’année.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94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Vous aurez à rendre </a:t>
            </a:r>
            <a:r>
              <a:rPr lang="fr-FR" dirty="0" smtClean="0">
                <a:solidFill>
                  <a:srgbClr val="FF0000"/>
                </a:solidFill>
              </a:rPr>
              <a:t>chaque semaine et pour chaque cours </a:t>
            </a:r>
            <a:r>
              <a:rPr lang="fr-FR" dirty="0" smtClean="0"/>
              <a:t>des </a:t>
            </a:r>
            <a:r>
              <a:rPr lang="fr-FR" i="1" dirty="0" err="1" smtClean="0"/>
              <a:t>essays</a:t>
            </a:r>
            <a:r>
              <a:rPr lang="fr-FR" i="1" dirty="0" smtClean="0"/>
              <a:t>, </a:t>
            </a:r>
            <a:r>
              <a:rPr lang="fr-FR" dirty="0" smtClean="0"/>
              <a:t>des </a:t>
            </a:r>
            <a:r>
              <a:rPr lang="fr-FR" i="1" dirty="0" err="1" smtClean="0"/>
              <a:t>response</a:t>
            </a:r>
            <a:r>
              <a:rPr lang="fr-FR" i="1" dirty="0" smtClean="0"/>
              <a:t> </a:t>
            </a:r>
            <a:r>
              <a:rPr lang="fr-FR" i="1" dirty="0" err="1" smtClean="0"/>
              <a:t>papers</a:t>
            </a:r>
            <a:r>
              <a:rPr lang="fr-FR" i="1" dirty="0" smtClean="0"/>
              <a:t>, </a:t>
            </a:r>
            <a:r>
              <a:rPr lang="fr-FR" dirty="0" smtClean="0"/>
              <a:t>ce qui implique une bonne organisation et de ne pas hésiter à rendre des devoirs supplémentaires (</a:t>
            </a:r>
            <a:r>
              <a:rPr lang="fr-FR" i="1" dirty="0" smtClean="0"/>
              <a:t>extra </a:t>
            </a:r>
            <a:r>
              <a:rPr lang="fr-FR" i="1" dirty="0" err="1" smtClean="0"/>
              <a:t>papers</a:t>
            </a:r>
            <a:r>
              <a:rPr lang="fr-FR" dirty="0" smtClean="0"/>
              <a:t>) si vous craignez pour votre note finale.</a:t>
            </a:r>
          </a:p>
          <a:p>
            <a:pPr algn="just"/>
            <a:r>
              <a:rPr lang="fr-FR" dirty="0" smtClean="0"/>
              <a:t>Il faudra </a:t>
            </a:r>
            <a:r>
              <a:rPr lang="fr-FR" dirty="0" smtClean="0">
                <a:solidFill>
                  <a:srgbClr val="FF0000"/>
                </a:solidFill>
              </a:rPr>
              <a:t>PARTICIPER en cours</a:t>
            </a:r>
            <a:r>
              <a:rPr lang="fr-FR" dirty="0" smtClean="0"/>
              <a:t>; pas question de se cacher derrière les autres, la participation peut compter </a:t>
            </a:r>
            <a:r>
              <a:rPr lang="fr-FR" dirty="0" smtClean="0">
                <a:solidFill>
                  <a:srgbClr val="FF0000"/>
                </a:solidFill>
              </a:rPr>
              <a:t>entre 20% et 50% de la note finale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COMMUNIQUER avec son </a:t>
            </a:r>
            <a:r>
              <a:rPr lang="fr-FR" i="1" dirty="0" err="1" smtClean="0">
                <a:solidFill>
                  <a:srgbClr val="FF0000"/>
                </a:solidFill>
              </a:rPr>
              <a:t>instructor</a:t>
            </a:r>
            <a:r>
              <a:rPr lang="fr-FR" i="1" dirty="0" smtClean="0"/>
              <a:t>, </a:t>
            </a:r>
            <a:r>
              <a:rPr lang="fr-FR" dirty="0" smtClean="0"/>
              <a:t>qui est toujours disponible à ses heures de bureau et saura vous conseiller.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2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Tableau de conversion des </a:t>
            </a:r>
            <a:r>
              <a:rPr lang="fr-FR" dirty="0" smtClean="0">
                <a:solidFill>
                  <a:srgbClr val="FF0000"/>
                </a:solidFill>
              </a:rPr>
              <a:t>notes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A+</a:t>
            </a:r>
            <a:r>
              <a:rPr lang="pt-BR" dirty="0"/>
              <a:t> </a:t>
            </a:r>
            <a:r>
              <a:rPr lang="pt-BR" dirty="0" smtClean="0"/>
              <a:t>= </a:t>
            </a:r>
            <a:r>
              <a:rPr lang="pt-BR" dirty="0"/>
              <a:t>16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= 15</a:t>
            </a:r>
            <a:br>
              <a:rPr lang="pt-BR" dirty="0" smtClean="0"/>
            </a:br>
            <a:r>
              <a:rPr lang="pt-BR" dirty="0" smtClean="0"/>
              <a:t>A – = 14</a:t>
            </a:r>
            <a:br>
              <a:rPr lang="pt-BR" dirty="0" smtClean="0"/>
            </a:br>
            <a:r>
              <a:rPr lang="pt-BR" dirty="0" smtClean="0"/>
              <a:t>B+ = 13</a:t>
            </a:r>
            <a:br>
              <a:rPr lang="pt-BR" dirty="0" smtClean="0"/>
            </a:br>
            <a:r>
              <a:rPr lang="pt-BR" dirty="0" smtClean="0"/>
              <a:t>B = 12</a:t>
            </a:r>
            <a:br>
              <a:rPr lang="pt-BR" dirty="0" smtClean="0"/>
            </a:br>
            <a:r>
              <a:rPr lang="pt-BR" dirty="0" smtClean="0"/>
              <a:t>B –= 11</a:t>
            </a:r>
            <a:br>
              <a:rPr lang="pt-BR" dirty="0" smtClean="0"/>
            </a:br>
            <a:r>
              <a:rPr lang="pt-BR" dirty="0" smtClean="0"/>
              <a:t>C+ = 10</a:t>
            </a:r>
            <a:br>
              <a:rPr lang="pt-BR" dirty="0" smtClean="0"/>
            </a:br>
            <a:r>
              <a:rPr lang="pt-BR" dirty="0" smtClean="0"/>
              <a:t>C = 09</a:t>
            </a:r>
            <a:br>
              <a:rPr lang="pt-BR" dirty="0" smtClean="0"/>
            </a:br>
            <a:r>
              <a:rPr lang="pt-BR" dirty="0" smtClean="0"/>
              <a:t>C –= 08</a:t>
            </a:r>
            <a:br>
              <a:rPr lang="pt-BR" dirty="0" smtClean="0"/>
            </a:br>
            <a:r>
              <a:rPr lang="pt-BR" dirty="0" smtClean="0"/>
              <a:t>D + = 07</a:t>
            </a:r>
            <a:br>
              <a:rPr lang="pt-BR" dirty="0" smtClean="0"/>
            </a:br>
            <a:r>
              <a:rPr lang="pt-BR" dirty="0" smtClean="0"/>
              <a:t>D = 06</a:t>
            </a:r>
            <a:br>
              <a:rPr lang="pt-BR" dirty="0" smtClean="0"/>
            </a:br>
            <a:r>
              <a:rPr lang="pt-BR" dirty="0" smtClean="0"/>
              <a:t>D – = 05</a:t>
            </a:r>
            <a:br>
              <a:rPr lang="pt-BR" dirty="0" smtClean="0"/>
            </a:br>
            <a:r>
              <a:rPr lang="pt-BR" dirty="0" smtClean="0"/>
              <a:t>E = 04</a:t>
            </a:r>
            <a:br>
              <a:rPr lang="pt-BR" dirty="0" smtClean="0"/>
            </a:br>
            <a:r>
              <a:rPr lang="pt-BR" dirty="0" smtClean="0"/>
              <a:t>F = 03</a:t>
            </a:r>
            <a:br>
              <a:rPr lang="pt-BR" dirty="0" smtClean="0"/>
            </a:br>
            <a:r>
              <a:rPr lang="pt-BR" dirty="0" smtClean="0"/>
              <a:t>XF = 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0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781</Words>
  <Application>Microsoft Office PowerPoint</Application>
  <PresentationFormat>Affichage à l'écran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Débit</vt:lpstr>
      <vt:lpstr>Être étudiant-e d’échange en Amérique du Nord</vt:lpstr>
      <vt:lpstr>Préparer sa candidature</vt:lpstr>
      <vt:lpstr>Le contrat d’études</vt:lpstr>
      <vt:lpstr>Présentation PowerPoint</vt:lpstr>
      <vt:lpstr>Exemples de contrats d’études validés</vt:lpstr>
      <vt:lpstr>Comment trouver ses cours?</vt:lpstr>
      <vt:lpstr>Suivre un cours dans une université américaine ou canadienne</vt:lpstr>
      <vt:lpstr>Présentation PowerPoint</vt:lpstr>
      <vt:lpstr>Tableau de conversion des notes</vt:lpstr>
      <vt:lpstr>Questions budgétaires</vt:lpstr>
      <vt:lpstr>Questions de visa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MOKOKO</dc:creator>
  <cp:lastModifiedBy>Cecile Coquet-Mokoko</cp:lastModifiedBy>
  <cp:revision>15</cp:revision>
  <dcterms:created xsi:type="dcterms:W3CDTF">2012-11-06T09:14:11Z</dcterms:created>
  <dcterms:modified xsi:type="dcterms:W3CDTF">2016-11-10T12:53:06Z</dcterms:modified>
</cp:coreProperties>
</file>