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0" r:id="rId3"/>
    <p:sldId id="271" r:id="rId4"/>
    <p:sldId id="280" r:id="rId5"/>
    <p:sldId id="272" r:id="rId6"/>
    <p:sldId id="273" r:id="rId7"/>
    <p:sldId id="263" r:id="rId8"/>
    <p:sldId id="274" r:id="rId9"/>
    <p:sldId id="275" r:id="rId10"/>
    <p:sldId id="276" r:id="rId11"/>
    <p:sldId id="277" r:id="rId12"/>
    <p:sldId id="278" r:id="rId13"/>
    <p:sldId id="279" r:id="rId14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46" d="100"/>
          <a:sy n="46" d="100"/>
        </p:scale>
        <p:origin x="720" y="4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BE9631-04C3-4CD9-9969-3E9F3A18E54E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0CA540-7DD4-47E8-8B05-4B1E9C2555DC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7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/>
              <a:t>Insérer une image représentant l’un des points d’intérêt de votre pays.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Insérez une carte de votre pays.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Insérer une image représentant l’une caractéristiques géographiques de votre pays.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/>
              <a:t>Insérez une image représentant une saison dans votre pays.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/>
              <a:t>Insérez une image d’un animal et/ou d’une plante typique de votre pays.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97A181B6-B371-4031-9CBE-ED0985B01C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89090" name="Rectangle 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 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Ajoutez des points clés de l’histoire de votre pays dans cette chronologie.</a:t>
            </a:r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/>
              <a:t>Insérez ici une image représentant une tradition ou une coutume de votre pays.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/>
              <a:t>Insérez une image du chef d’État de votre pays.</a:t>
            </a:r>
          </a:p>
          <a:p>
            <a:pPr rtl="0"/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/>
              <a:t>Insérez une image qui illustre les points clés de l’économie de votre pays.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fr-FR" noProof="0">
              <a:solidFill>
                <a:schemeClr val="lt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Modifier le style des sous-titres du masque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857EC-C8B9-40BE-A5A9-5DDB6FAD760C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86B665-ED57-483D-AAAF-821DE3751D72}" type="datetime1">
              <a:rPr lang="fr-FR" noProof="0" smtClean="0"/>
              <a:t>14/11/2022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763615-7D97-4C54-8DF1-C87056C05759}" type="datetime1">
              <a:rPr lang="fr-FR" noProof="0" smtClean="0"/>
              <a:t>14/11/2022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97A21E-A2D8-4209-8B75-98FD4DDB02A1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8B697A-9504-4444-B34F-93D3149D5ECF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68D71F-7F42-4935-9F0B-E97501B22D0C}" type="datetime1">
              <a:rPr lang="fr-FR" noProof="0" smtClean="0"/>
              <a:t>14/11/2022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07DA5-46BA-427C-BD25-C8C2EE5DF5DB}" type="datetime1">
              <a:rPr lang="fr-FR" noProof="0" smtClean="0"/>
              <a:t>14/11/2022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F8E24D-04BD-4561-953E-F92C12039734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D0F148-EAC4-445B-9AD7-37106A93771B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755D9-3A71-477F-817C-FE87B74E871E}" type="datetime1">
              <a:rPr lang="fr-FR" noProof="0" smtClean="0"/>
              <a:t>14/11/2022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1BFA36-BF15-4FBD-A2A2-6F15C4CCC572}" type="datetime1">
              <a:rPr lang="fr-FR" noProof="0" smtClean="0"/>
              <a:t>14/11/2022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fr-FR" sz="2400" noProof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01DE256-E81A-456D-972E-D60BCC23364E}" type="datetime1">
              <a:rPr lang="fr-FR" noProof="0" smtClean="0"/>
              <a:t>14/11/2022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ctrTitle"/>
          </p:nvPr>
        </p:nvSpPr>
        <p:spPr>
          <a:xfrm>
            <a:off x="1485900" y="476672"/>
            <a:ext cx="9753600" cy="3048001"/>
          </a:xfrm>
        </p:spPr>
        <p:txBody>
          <a:bodyPr rtlCol="0"/>
          <a:lstStyle/>
          <a:p>
            <a:pPr algn="ctr" rtl="0"/>
            <a:r>
              <a:rPr lang="fr-FR" b="1" dirty="0"/>
              <a:t>Être </a:t>
            </a:r>
            <a:r>
              <a:rPr lang="fr-FR" b="1" dirty="0" err="1"/>
              <a:t>étudiant-E</a:t>
            </a:r>
            <a:r>
              <a:rPr lang="fr-FR" b="1" dirty="0"/>
              <a:t> d’échange en Amérique du Nord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 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800" b="1" dirty="0"/>
              <a:t>Adrienne Janus</a:t>
            </a:r>
          </a:p>
          <a:p>
            <a:pPr rtl="0"/>
            <a:r>
              <a:rPr lang="fr-FR" sz="2800" b="1" dirty="0"/>
              <a:t>Responsable pédagogique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dirty="0"/>
              <a:t>Suivre un cours dans une université</a:t>
            </a:r>
            <a:br>
              <a:rPr lang="fr-FR" dirty="0"/>
            </a:br>
            <a:r>
              <a:rPr lang="en-GB" dirty="0" err="1"/>
              <a:t>américaine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canadienne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11593288" cy="4912568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endParaRPr lang="fr-FR" dirty="0"/>
          </a:p>
          <a:p>
            <a:r>
              <a:rPr lang="fr-FR" dirty="0"/>
              <a:t>L’achat de livres pour chaque cours constituera une part importante de votre budget (entre 300$ et 700$, soit 250-550€ pour l’année; songez à les prendre d’occasion à la librairie de l’université ou à la bibliothèque</a:t>
            </a:r>
            <a:r>
              <a:rPr lang="en-GB" dirty="0"/>
              <a:t>).</a:t>
            </a:r>
          </a:p>
          <a:p>
            <a:pPr marL="45720" indent="0">
              <a:buNone/>
            </a:pPr>
            <a:endParaRPr lang="en-GB" dirty="0"/>
          </a:p>
          <a:p>
            <a:r>
              <a:rPr lang="fr-FR" dirty="0"/>
              <a:t>Vous aurez 300 à 600 pages à lire en moyenne par semaine, une dizaine de romans pour les cours de littérature au long de l’année, et souvent des extraits d’œuvres critiques à lire à côté. </a:t>
            </a:r>
          </a:p>
        </p:txBody>
      </p:sp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dirty="0"/>
              <a:t>Suivre un cours dans une université</a:t>
            </a:r>
            <a:br>
              <a:rPr lang="fr-FR" dirty="0"/>
            </a:br>
            <a:r>
              <a:rPr lang="en-GB" dirty="0" err="1"/>
              <a:t>américaine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canadienne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-1" y="1828800"/>
            <a:ext cx="12188825" cy="5029200"/>
          </a:xfrm>
        </p:spPr>
        <p:txBody>
          <a:bodyPr rtlCol="0">
            <a:normAutofit/>
          </a:bodyPr>
          <a:lstStyle/>
          <a:p>
            <a:r>
              <a:rPr lang="fr-FR" dirty="0"/>
              <a:t>Pour PARTICIPER en cours, il faudra venir en cours déjà bien préparé, prêt à rejoindre la discussion avec l’enseignant ET avec les autres étudiants, avec des questions à poser, des avis à justifier, de la recherche à partager, etc.; Pas question de se cacher derrière les autres, la participation peut représenter entre 20% et 50% de la note finale.</a:t>
            </a:r>
          </a:p>
          <a:p>
            <a:r>
              <a:rPr lang="fr-FR" dirty="0"/>
              <a:t>Vous aurez à préparer pour chaque cours des présentations, des projets de recherche, des </a:t>
            </a:r>
            <a:r>
              <a:rPr lang="fr-FR" i="1" dirty="0" err="1"/>
              <a:t>response</a:t>
            </a:r>
            <a:r>
              <a:rPr lang="fr-FR" i="1" dirty="0"/>
              <a:t> </a:t>
            </a:r>
            <a:r>
              <a:rPr lang="fr-FR" i="1" dirty="0" err="1"/>
              <a:t>papers</a:t>
            </a:r>
            <a:r>
              <a:rPr lang="fr-FR" i="1" dirty="0"/>
              <a:t>, </a:t>
            </a:r>
            <a:r>
              <a:rPr lang="fr-FR" dirty="0"/>
              <a:t>et le plus souvent des </a:t>
            </a:r>
            <a:r>
              <a:rPr lang="fr-FR" i="1" dirty="0" err="1"/>
              <a:t>essays</a:t>
            </a:r>
            <a:r>
              <a:rPr lang="fr-FR" i="1" dirty="0"/>
              <a:t>, </a:t>
            </a:r>
            <a:r>
              <a:rPr lang="fr-FR" dirty="0"/>
              <a:t>ce qui implique une bonne organisation (et un bon usage de l’ordinateur). </a:t>
            </a:r>
          </a:p>
          <a:p>
            <a:r>
              <a:rPr lang="fr-FR" dirty="0"/>
              <a:t>COMMUNIQUER avec son </a:t>
            </a:r>
            <a:r>
              <a:rPr lang="fr-FR" i="1" dirty="0" err="1"/>
              <a:t>instructor</a:t>
            </a:r>
            <a:r>
              <a:rPr lang="fr-FR" i="1" dirty="0"/>
              <a:t>, </a:t>
            </a:r>
            <a:r>
              <a:rPr lang="fr-FR" dirty="0"/>
              <a:t>qui est toujours disponible à ses heures de bureau (office </a:t>
            </a:r>
            <a:r>
              <a:rPr lang="fr-FR" dirty="0" err="1"/>
              <a:t>hours</a:t>
            </a:r>
            <a:r>
              <a:rPr lang="fr-FR" dirty="0"/>
              <a:t>) et saura vous </a:t>
            </a:r>
            <a:r>
              <a:rPr lang="en-GB" dirty="0" err="1"/>
              <a:t>conseiller</a:t>
            </a:r>
            <a:r>
              <a:rPr lang="en-GB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QUESTIONS BUDGÉTAIRES</a:t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1764" y="1828800"/>
            <a:ext cx="11809312" cy="4840560"/>
          </a:xfrm>
        </p:spPr>
        <p:txBody>
          <a:bodyPr>
            <a:normAutofit/>
          </a:bodyPr>
          <a:lstStyle/>
          <a:p>
            <a:r>
              <a:rPr lang="fr-FR" dirty="0"/>
              <a:t>Le 1er mois est toujours plus cher (environ le double des mois qui vont suivre) car il faut acheter les livres, des vêtements, payer 2 mois de loyer si vous prenez un logement hors campus… Arrivez avec une </a:t>
            </a:r>
            <a:r>
              <a:rPr lang="fr-FR" i="1" dirty="0" err="1"/>
              <a:t>piggy</a:t>
            </a:r>
            <a:r>
              <a:rPr lang="fr-FR" i="1" dirty="0"/>
              <a:t> </a:t>
            </a:r>
            <a:r>
              <a:rPr lang="fr-FR" i="1" dirty="0" err="1"/>
              <a:t>bank</a:t>
            </a:r>
            <a:r>
              <a:rPr lang="fr-FR" i="1" dirty="0"/>
              <a:t> </a:t>
            </a:r>
            <a:r>
              <a:rPr lang="fr-FR" dirty="0"/>
              <a:t>aussi garnie que possible! </a:t>
            </a:r>
          </a:p>
          <a:p>
            <a:pPr marL="45720" indent="0">
              <a:buNone/>
            </a:pPr>
            <a:r>
              <a:rPr lang="fr-FR" dirty="0"/>
              <a:t>• Le budget mensuel moyen constaté est d’environ 500- 800$ mais certaines de nos universités partenaires prennent en charge votre logement, voire la nourriture et l’assurance en plus. </a:t>
            </a:r>
          </a:p>
          <a:p>
            <a:pPr marL="45720" indent="0">
              <a:buNone/>
            </a:pPr>
            <a:r>
              <a:rPr lang="fr-FR" dirty="0"/>
              <a:t>• Le transport est généralement gratuit (navette sur le campus) ou les logements sont à 5-10 mn du campus à pied.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QUESTIONS DE VISA</a:t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9756" y="1828800"/>
            <a:ext cx="11809312" cy="4840560"/>
          </a:xfrm>
        </p:spPr>
        <p:txBody>
          <a:bodyPr>
            <a:normAutofit/>
          </a:bodyPr>
          <a:lstStyle/>
          <a:p>
            <a:r>
              <a:rPr lang="fr-FR" dirty="0"/>
              <a:t>Le visa des étudiants d’échange, aux USA, est le visa J-1. </a:t>
            </a:r>
          </a:p>
          <a:p>
            <a:pPr marL="45720" indent="0">
              <a:buNone/>
            </a:pPr>
            <a:r>
              <a:rPr lang="fr-FR" dirty="0"/>
              <a:t>• Aussitôt que votre université d’accueil vous aura envoyé le formulaire DS-2019 (votre sésame), il vous faudra prendre un rendez-vous sur le site de l’ambassade des Etats-Unis en France (coût: environ 16€) </a:t>
            </a:r>
          </a:p>
          <a:p>
            <a:pPr marL="45720" indent="0">
              <a:buNone/>
            </a:pPr>
            <a:r>
              <a:rPr lang="fr-FR" dirty="0"/>
              <a:t>• Veillez bien à avoir payé votre mandat-compte (coût: 128€), votre taxe SEVIS (180$), rempli les formulaires DS-160 (formulaire de visa temporaire) et I-94, et fait des photos d’identité selon les normes américaines AVANT d’arriver à l’ambassade. Comptez 2 jours ouvrables pour récupérer votre passeport. </a:t>
            </a:r>
          </a:p>
          <a:p>
            <a:pPr marL="45720" indent="0">
              <a:buNone/>
            </a:pPr>
            <a:r>
              <a:rPr lang="fr-FR" dirty="0"/>
              <a:t>• https://fr.usembassy.gov/fr/visas-fr/visas-de-sejourtemporaire/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7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-FR" dirty="0"/>
              <a:t>Préparer sa Candidature</a:t>
            </a:r>
            <a:br>
              <a:rPr lang="fr-FR" dirty="0"/>
            </a:br>
            <a:r>
              <a:rPr lang="fr-FR" dirty="0"/>
              <a:t>La diversité </a:t>
            </a:r>
            <a:r>
              <a:rPr lang="fr-FR" dirty="0" err="1"/>
              <a:t>dES</a:t>
            </a:r>
            <a:r>
              <a:rPr lang="fr-FR" dirty="0"/>
              <a:t> </a:t>
            </a:r>
            <a:r>
              <a:rPr lang="fr-FR" dirty="0" err="1"/>
              <a:t>expérienceS</a:t>
            </a:r>
            <a:endParaRPr lang="fr-FR" dirty="0"/>
          </a:p>
        </p:txBody>
      </p:sp>
      <p:sp>
        <p:nvSpPr>
          <p:cNvPr id="2" name="Espace réservé du contenu 1"/>
          <p:cNvSpPr>
            <a:spLocks noGrp="1"/>
          </p:cNvSpPr>
          <p:nvPr>
            <p:ph idx="1"/>
          </p:nvPr>
        </p:nvSpPr>
        <p:spPr>
          <a:xfrm>
            <a:off x="261763" y="1828800"/>
            <a:ext cx="11927062" cy="5029200"/>
          </a:xfrm>
        </p:spPr>
        <p:txBody>
          <a:bodyPr rtlCol="0">
            <a:noAutofit/>
          </a:bodyPr>
          <a:lstStyle/>
          <a:p>
            <a:r>
              <a:rPr lang="fr-FR" sz="3200" b="1" dirty="0"/>
              <a:t>Pourquoi aimeriez-vous étudier en Amérique du Nord?</a:t>
            </a:r>
          </a:p>
          <a:p>
            <a:pPr lvl="1"/>
            <a:r>
              <a:rPr lang="fr-FR" sz="3200" b="1" dirty="0"/>
              <a:t>Faites quelques recherches sur les universités et ce qu’elles ont à offrir. </a:t>
            </a:r>
          </a:p>
          <a:p>
            <a:pPr lvl="1"/>
            <a:r>
              <a:rPr lang="fr-FR" sz="3200" dirty="0"/>
              <a:t>Chaque université a son caractère spécifique, un campus et un style de vie différent. </a:t>
            </a:r>
          </a:p>
          <a:p>
            <a:pPr lvl="1"/>
            <a:r>
              <a:rPr lang="fr-FR" sz="2400" dirty="0"/>
              <a:t>Le Canada et Les Etats-Unis sont bien sûr deux pays différents, mais chaque province canadienne et chaque état américain ont a aussi ses spécificités. </a:t>
            </a:r>
          </a:p>
          <a:p>
            <a:pPr lvl="1"/>
            <a:r>
              <a:rPr lang="fr-FR" sz="2400" dirty="0"/>
              <a:t>La Colombie britannique, le Michigan, la Californie, le Texas, la Pennsylvanie, par exemple, ont chacun leur propre histoire, culture, mode de vie et accents. 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fr-FR" dirty="0"/>
              <a:t>Préparer sa Candidature</a:t>
            </a:r>
            <a:br>
              <a:rPr lang="fr-FR" dirty="0"/>
            </a:br>
            <a:r>
              <a:rPr lang="fr-FR" dirty="0"/>
              <a:t>La vie sur Campus</a:t>
            </a:r>
          </a:p>
        </p:txBody>
      </p:sp>
      <p:sp>
        <p:nvSpPr>
          <p:cNvPr id="2" name="Espace réservé du contenu 1"/>
          <p:cNvSpPr>
            <a:spLocks noGrp="1"/>
          </p:cNvSpPr>
          <p:nvPr>
            <p:ph sz="half" idx="1"/>
          </p:nvPr>
        </p:nvSpPr>
        <p:spPr>
          <a:xfrm>
            <a:off x="261764" y="1828800"/>
            <a:ext cx="5680249" cy="4552528"/>
          </a:xfrm>
        </p:spPr>
        <p:txBody>
          <a:bodyPr rtlCol="0">
            <a:normAutofit lnSpcReduction="10000"/>
          </a:bodyPr>
          <a:lstStyle/>
          <a:p>
            <a:r>
              <a:rPr lang="fr-FR" dirty="0"/>
              <a:t> Qu'est-ce que vous apporteriez à votre université d’accueil en tant qu'ambassadeur de l'Université de Tours? </a:t>
            </a:r>
          </a:p>
          <a:p>
            <a:r>
              <a:rPr lang="fr-FR" dirty="0"/>
              <a:t>Faites la liste de vos atouts: curiosité intellectuelle, </a:t>
            </a:r>
            <a:r>
              <a:rPr lang="en-GB" dirty="0" err="1"/>
              <a:t>sociabilité</a:t>
            </a:r>
            <a:r>
              <a:rPr lang="en-GB" dirty="0"/>
              <a:t>, </a:t>
            </a:r>
            <a:r>
              <a:rPr lang="en-GB" dirty="0" err="1"/>
              <a:t>goût</a:t>
            </a:r>
            <a:r>
              <a:rPr lang="en-GB" dirty="0"/>
              <a:t> pour les études anglophones, </a:t>
            </a:r>
            <a:r>
              <a:rPr lang="en-GB" dirty="0" err="1"/>
              <a:t>autonomie</a:t>
            </a:r>
            <a:r>
              <a:rPr lang="en-GB" dirty="0"/>
              <a:t>, et </a:t>
            </a:r>
            <a:r>
              <a:rPr lang="en-GB" dirty="0" err="1"/>
              <a:t>activités</a:t>
            </a:r>
            <a:r>
              <a:rPr lang="en-GB" dirty="0"/>
              <a:t> </a:t>
            </a:r>
            <a:r>
              <a:rPr lang="en-GB" dirty="0" err="1"/>
              <a:t>extracurriculaires</a:t>
            </a:r>
            <a:r>
              <a:rPr lang="en-GB" dirty="0"/>
              <a:t>…  La vie ‘</a:t>
            </a:r>
            <a:r>
              <a:rPr lang="en-GB" dirty="0" err="1"/>
              <a:t>extracurriculaire</a:t>
            </a:r>
            <a:r>
              <a:rPr lang="en-GB" dirty="0"/>
              <a:t>’ sur le campus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très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Amérique</a:t>
            </a:r>
            <a:r>
              <a:rPr lang="en-GB" dirty="0"/>
              <a:t> du Nord!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849582"/>
            <a:ext cx="4708525" cy="1898124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26" y="3962407"/>
            <a:ext cx="4459213" cy="28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Préparez sa candidature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9737934" cy="43434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1) DOSSIER:  bien préparer votre dossier</a:t>
            </a:r>
            <a:r>
              <a:rPr lang="fr-FR" sz="2800" dirty="0"/>
              <a:t>! </a:t>
            </a:r>
            <a:endParaRPr lang="fr-FR" sz="2800" dirty="0" smtClean="0"/>
          </a:p>
          <a:p>
            <a:pPr lvl="1"/>
            <a:r>
              <a:rPr lang="fr-FR" sz="2800" dirty="0" smtClean="0"/>
              <a:t>Les </a:t>
            </a:r>
            <a:r>
              <a:rPr lang="fr-FR" sz="2800" dirty="0"/>
              <a:t>dossiers </a:t>
            </a:r>
            <a:r>
              <a:rPr lang="fr-FR" sz="2800" dirty="0" smtClean="0"/>
              <a:t>sont triés par filière;</a:t>
            </a:r>
          </a:p>
          <a:p>
            <a:pPr lvl="1"/>
            <a:r>
              <a:rPr lang="fr-FR" sz="2800" dirty="0" smtClean="0"/>
              <a:t>Les dossiers sont classés (meilleur projet d’études, meilleures notes, meilleur profil en général)  </a:t>
            </a:r>
          </a:p>
          <a:p>
            <a:pPr lvl="1"/>
            <a:r>
              <a:rPr lang="fr-FR" sz="2800" dirty="0" smtClean="0"/>
              <a:t>Les meilleurs sont choisis pour un entretien</a:t>
            </a:r>
          </a:p>
          <a:p>
            <a:pPr lvl="1"/>
            <a:endParaRPr lang="fr-FR" sz="2800" dirty="0" smtClean="0"/>
          </a:p>
          <a:p>
            <a:r>
              <a:rPr lang="fr-FR" sz="2800" dirty="0" smtClean="0"/>
              <a:t>2) ENTRETIEN:  5 minutes de présentation; 10 minutes de questions / discussion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301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title"/>
          </p:nvPr>
        </p:nvSpPr>
        <p:spPr>
          <a:xfrm>
            <a:off x="117750" y="208341"/>
            <a:ext cx="9753600" cy="132556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dirty="0"/>
              <a:t>Préparer sa Candidature</a:t>
            </a:r>
            <a:br>
              <a:rPr lang="fr-FR" dirty="0"/>
            </a:br>
            <a:r>
              <a:rPr lang="fr-FR" dirty="0"/>
              <a:t>Les études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sz="half" idx="1"/>
          </p:nvPr>
        </p:nvSpPr>
        <p:spPr>
          <a:xfrm>
            <a:off x="117750" y="1143000"/>
            <a:ext cx="5976664" cy="605556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Soyez </a:t>
            </a:r>
            <a:r>
              <a:rPr lang="fr-FR" dirty="0" err="1"/>
              <a:t>prêt.e.s</a:t>
            </a:r>
            <a:r>
              <a:rPr lang="fr-FR" dirty="0"/>
              <a:t> à participer activement dans vos cours</a:t>
            </a:r>
          </a:p>
          <a:p>
            <a:pPr rtl="0"/>
            <a:r>
              <a:rPr lang="fr-FR" dirty="0"/>
              <a:t>Soyez </a:t>
            </a:r>
            <a:r>
              <a:rPr lang="fr-FR" dirty="0" err="1"/>
              <a:t>prêt.e.s</a:t>
            </a:r>
            <a:r>
              <a:rPr lang="fr-FR" dirty="0"/>
              <a:t> à étudier beaucoup en dehors des cours </a:t>
            </a:r>
          </a:p>
          <a:p>
            <a:pPr rtl="0"/>
            <a:r>
              <a:rPr lang="fr-FR" dirty="0"/>
              <a:t>Si vous suivez 4 cours et donc passez 8 heures en classe, vous aurez au moins 3 heures de préparation pour chaque heure de classe. </a:t>
            </a:r>
          </a:p>
          <a:p>
            <a:pPr rtl="0"/>
            <a:r>
              <a:rPr lang="fr-FR" dirty="0"/>
              <a:t>Soyez </a:t>
            </a:r>
            <a:r>
              <a:rPr lang="fr-FR" dirty="0" err="1"/>
              <a:t>prêt.e.s</a:t>
            </a:r>
            <a:r>
              <a:rPr lang="fr-FR" dirty="0"/>
              <a:t> à lire beaucoup -  un livre par semaine pour les cours de littérature anglaise, c’est normal.</a:t>
            </a:r>
          </a:p>
          <a:p>
            <a:pPr rtl="0"/>
            <a:r>
              <a:rPr lang="fr-FR" dirty="0"/>
              <a:t>Soyez </a:t>
            </a:r>
            <a:r>
              <a:rPr lang="fr-FR" dirty="0" err="1"/>
              <a:t>prêt.e.s</a:t>
            </a:r>
            <a:r>
              <a:rPr lang="fr-FR" dirty="0"/>
              <a:t> à écrire des ‘</a:t>
            </a:r>
            <a:r>
              <a:rPr lang="fr-FR" dirty="0" err="1"/>
              <a:t>essays</a:t>
            </a:r>
            <a:r>
              <a:rPr lang="fr-FR" dirty="0"/>
              <a:t>’ de 5 à 10 pages (</a:t>
            </a:r>
            <a:r>
              <a:rPr lang="fr-FR" dirty="0" err="1"/>
              <a:t>word-processed</a:t>
            </a:r>
            <a:r>
              <a:rPr lang="fr-FR" dirty="0"/>
              <a:t>, etc.)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marL="274320" lvl="1" indent="0">
              <a:buNone/>
            </a:pPr>
            <a:endParaRPr lang="fr-FR" dirty="0"/>
          </a:p>
          <a:p>
            <a:pPr rtl="0"/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25" y="4057281"/>
            <a:ext cx="5408413" cy="280071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25" y="114300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 4"/>
          <p:cNvSpPr>
            <a:spLocks noGrp="1"/>
          </p:cNvSpPr>
          <p:nvPr>
            <p:ph type="title"/>
          </p:nvPr>
        </p:nvSpPr>
        <p:spPr>
          <a:xfrm>
            <a:off x="1181607" y="0"/>
            <a:ext cx="9753600" cy="1325562"/>
          </a:xfrm>
        </p:spPr>
        <p:txBody>
          <a:bodyPr rtlCol="0"/>
          <a:lstStyle/>
          <a:p>
            <a:pPr algn="ctr" rtl="0"/>
            <a:r>
              <a:rPr lang="fr-FR" dirty="0"/>
              <a:t>Le contrat d’études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half" idx="1"/>
          </p:nvPr>
        </p:nvSpPr>
        <p:spPr>
          <a:xfrm>
            <a:off x="0" y="1484784"/>
            <a:ext cx="12188825" cy="5373216"/>
          </a:xfrm>
        </p:spPr>
        <p:txBody>
          <a:bodyPr rtlCol="0">
            <a:noAutofit/>
          </a:bodyPr>
          <a:lstStyle/>
          <a:p>
            <a:r>
              <a:rPr lang="fr-FR" sz="2800" dirty="0"/>
              <a:t>Pour que vos crédits soient validés ici, vous devez </a:t>
            </a:r>
            <a:r>
              <a:rPr lang="fr-FR" sz="2800" b="1" dirty="0">
                <a:solidFill>
                  <a:srgbClr val="7030A0"/>
                </a:solidFill>
              </a:rPr>
              <a:t>choisir des cours correspondant plus ou moins à ce que vous étudieriez à Tours</a:t>
            </a:r>
            <a:r>
              <a:rPr lang="fr-FR" sz="2800" dirty="0">
                <a:solidFill>
                  <a:srgbClr val="7030A0"/>
                </a:solidFill>
              </a:rPr>
              <a:t>,</a:t>
            </a:r>
            <a:r>
              <a:rPr lang="fr-FR" sz="2800" dirty="0"/>
              <a:t> en particulier si vous comptez passer les concours d’enseignement à votre retour.  Il faut me les faire signer lors du dépôt de candidature (entre fin novembre et début janvier), puis, </a:t>
            </a:r>
            <a:r>
              <a:rPr lang="fr-FR" sz="2800" b="1" dirty="0">
                <a:solidFill>
                  <a:srgbClr val="7030A0"/>
                </a:solidFill>
              </a:rPr>
              <a:t>une fois sur place, au </a:t>
            </a:r>
            <a:r>
              <a:rPr lang="en-GB" sz="2800" b="1" dirty="0">
                <a:solidFill>
                  <a:srgbClr val="7030A0"/>
                </a:solidFill>
              </a:rPr>
              <a:t>début de </a:t>
            </a:r>
            <a:r>
              <a:rPr lang="en-GB" sz="2800" b="1" dirty="0" err="1">
                <a:solidFill>
                  <a:srgbClr val="7030A0"/>
                </a:solidFill>
              </a:rPr>
              <a:t>chaque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semestre</a:t>
            </a:r>
            <a:r>
              <a:rPr lang="en-GB" sz="2800" dirty="0">
                <a:solidFill>
                  <a:srgbClr val="7030A0"/>
                </a:solidFill>
              </a:rPr>
              <a:t>.</a:t>
            </a:r>
          </a:p>
          <a:p>
            <a:r>
              <a:rPr lang="fr-FR" sz="2800" dirty="0"/>
              <a:t>Il vous faudra donc, sur l’ensemble des 2 semestres, des cours de niveau L3 (</a:t>
            </a:r>
            <a:r>
              <a:rPr lang="fr-FR" sz="2800" b="1" dirty="0">
                <a:solidFill>
                  <a:srgbClr val="7030A0"/>
                </a:solidFill>
              </a:rPr>
              <a:t>codes 300 ou 3000</a:t>
            </a:r>
            <a:r>
              <a:rPr lang="fr-FR" sz="2800" dirty="0"/>
              <a:t>) ou éventuellement L2 (</a:t>
            </a:r>
            <a:r>
              <a:rPr lang="fr-FR" sz="2800" b="1" dirty="0">
                <a:solidFill>
                  <a:srgbClr val="7030A0"/>
                </a:solidFill>
              </a:rPr>
              <a:t>codes 200 ou 2000</a:t>
            </a:r>
            <a:r>
              <a:rPr lang="fr-FR" sz="2800" dirty="0">
                <a:solidFill>
                  <a:srgbClr val="7030A0"/>
                </a:solidFill>
              </a:rPr>
              <a:t>)</a:t>
            </a:r>
            <a:r>
              <a:rPr lang="fr-FR" sz="2800" dirty="0"/>
              <a:t> si vous êtes en L3 l’année prochaine, avec obligatoirement: </a:t>
            </a:r>
          </a:p>
        </p:txBody>
      </p:sp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 6"/>
          <p:cNvSpPr>
            <a:spLocks noGrp="1"/>
          </p:cNvSpPr>
          <p:nvPr>
            <p:ph type="title"/>
          </p:nvPr>
        </p:nvSpPr>
        <p:spPr>
          <a:xfrm>
            <a:off x="837828" y="-387424"/>
            <a:ext cx="9721080" cy="244827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Le contrat d’études</a:t>
            </a:r>
            <a:br>
              <a:rPr lang="fr-FR" dirty="0"/>
            </a:br>
            <a:r>
              <a:rPr lang="fr-FR" sz="3100" dirty="0"/>
              <a:t>Choisir des cours équivalents ou en complément à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contenu 8"/>
          <p:cNvSpPr>
            <a:spLocks noGrp="1"/>
          </p:cNvSpPr>
          <p:nvPr>
            <p:ph idx="1"/>
          </p:nvPr>
        </p:nvSpPr>
        <p:spPr>
          <a:xfrm>
            <a:off x="189756" y="1828800"/>
            <a:ext cx="11809312" cy="5029200"/>
          </a:xfrm>
        </p:spPr>
        <p:txBody>
          <a:bodyPr rtlCol="0">
            <a:normAutofit/>
          </a:bodyPr>
          <a:lstStyle/>
          <a:p>
            <a:r>
              <a:rPr lang="fr-FR" dirty="0"/>
              <a:t>1 cours de </a:t>
            </a:r>
            <a:r>
              <a:rPr lang="fr-FR" dirty="0" smtClean="0"/>
              <a:t>littérature et culture britannique</a:t>
            </a:r>
          </a:p>
          <a:p>
            <a:r>
              <a:rPr lang="fr-FR" dirty="0" smtClean="0"/>
              <a:t>1 </a:t>
            </a:r>
            <a:r>
              <a:rPr lang="fr-FR" dirty="0"/>
              <a:t>cours de </a:t>
            </a:r>
            <a:r>
              <a:rPr lang="fr-FR" dirty="0" smtClean="0"/>
              <a:t>littérature et culture </a:t>
            </a:r>
            <a:r>
              <a:rPr lang="fr-FR" dirty="0"/>
              <a:t>américaine / canadienne</a:t>
            </a:r>
          </a:p>
          <a:p>
            <a:r>
              <a:rPr lang="fr-FR" dirty="0" smtClean="0"/>
              <a:t>1 </a:t>
            </a:r>
            <a:r>
              <a:rPr lang="fr-FR" dirty="0"/>
              <a:t>cours de linguistique / syntaxe / grammaire / traduction / </a:t>
            </a:r>
            <a:r>
              <a:rPr lang="en-GB" dirty="0"/>
              <a:t>creative writing (</a:t>
            </a:r>
            <a:r>
              <a:rPr lang="en-GB" dirty="0" err="1"/>
              <a:t>idéalement</a:t>
            </a:r>
            <a:r>
              <a:rPr lang="en-GB" dirty="0"/>
              <a:t> 1 par </a:t>
            </a:r>
            <a:r>
              <a:rPr lang="en-GB" dirty="0" err="1"/>
              <a:t>semestre</a:t>
            </a:r>
            <a:r>
              <a:rPr lang="en-GB" dirty="0"/>
              <a:t>)</a:t>
            </a:r>
          </a:p>
          <a:p>
            <a:r>
              <a:rPr lang="fr-FR" dirty="0"/>
              <a:t>1 cours de votre choix, correspondant au </a:t>
            </a:r>
            <a:r>
              <a:rPr lang="fr-FR" dirty="0" err="1"/>
              <a:t>Cercip</a:t>
            </a:r>
            <a:endParaRPr lang="fr-FR" dirty="0"/>
          </a:p>
          <a:p>
            <a:r>
              <a:rPr lang="fr-FR" dirty="0"/>
              <a:t>Ne prenez PAS de cours de français, merci!!! </a:t>
            </a: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fr-FR" dirty="0"/>
              <a:t>Exemples de contrats d’études validés 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1"/>
          </p:nvPr>
        </p:nvSpPr>
        <p:spPr>
          <a:xfrm>
            <a:off x="189756" y="1828800"/>
            <a:ext cx="11809312" cy="4840560"/>
          </a:xfrm>
        </p:spPr>
        <p:txBody>
          <a:bodyPr rtlCol="0">
            <a:normAutofit fontScale="85000" lnSpcReduction="20000"/>
          </a:bodyPr>
          <a:lstStyle/>
          <a:p>
            <a:pPr marL="45720" indent="0">
              <a:buNone/>
            </a:pPr>
            <a:endParaRPr lang="en-GB" strike="sngStrike" dirty="0">
              <a:highlight>
                <a:srgbClr val="FFFF00"/>
              </a:highlight>
            </a:endParaRPr>
          </a:p>
          <a:p>
            <a:r>
              <a:rPr lang="en-GB" dirty="0"/>
              <a:t>1er </a:t>
            </a:r>
            <a:r>
              <a:rPr lang="en-GB" dirty="0" err="1"/>
              <a:t>semestre</a:t>
            </a:r>
            <a:r>
              <a:rPr lang="en-GB" dirty="0"/>
              <a:t>:</a:t>
            </a:r>
          </a:p>
          <a:p>
            <a:r>
              <a:rPr lang="en-US" dirty="0" smtClean="0"/>
              <a:t>ENG /COMP LIT 300:  Nature in Literature and Philosophy</a:t>
            </a:r>
            <a:endParaRPr lang="en-US" dirty="0"/>
          </a:p>
          <a:p>
            <a:r>
              <a:rPr lang="en-US" dirty="0"/>
              <a:t>LIN </a:t>
            </a:r>
            <a:r>
              <a:rPr lang="en-US" dirty="0" smtClean="0"/>
              <a:t>370: </a:t>
            </a:r>
            <a:r>
              <a:rPr lang="en-US" dirty="0"/>
              <a:t>Structure of English</a:t>
            </a:r>
          </a:p>
          <a:p>
            <a:r>
              <a:rPr lang="en-US" dirty="0" smtClean="0"/>
              <a:t>ENG 400: </a:t>
            </a:r>
            <a:r>
              <a:rPr lang="en-US" dirty="0"/>
              <a:t>American </a:t>
            </a:r>
            <a:r>
              <a:rPr lang="en-US" dirty="0" smtClean="0"/>
              <a:t>Women Playwrights</a:t>
            </a:r>
            <a:endParaRPr lang="en-US" dirty="0"/>
          </a:p>
          <a:p>
            <a:r>
              <a:rPr lang="en-GB" dirty="0"/>
              <a:t> </a:t>
            </a:r>
            <a:r>
              <a:rPr lang="en-GB" dirty="0" smtClean="0"/>
              <a:t>ENFS 270 : Images and Sensation </a:t>
            </a:r>
            <a:r>
              <a:rPr lang="en-GB" dirty="0"/>
              <a:t>(</a:t>
            </a:r>
            <a:r>
              <a:rPr lang="en-GB" dirty="0" smtClean="0"/>
              <a:t>American and British Avant-Garde Film)</a:t>
            </a:r>
            <a:endParaRPr lang="en-GB" dirty="0"/>
          </a:p>
          <a:p>
            <a:r>
              <a:rPr lang="en-GB" dirty="0"/>
              <a:t>2e </a:t>
            </a:r>
            <a:r>
              <a:rPr lang="en-GB" dirty="0" err="1"/>
              <a:t>semestre</a:t>
            </a:r>
            <a:r>
              <a:rPr lang="en-GB" dirty="0"/>
              <a:t>:</a:t>
            </a:r>
          </a:p>
          <a:p>
            <a:r>
              <a:rPr lang="en-US" dirty="0" smtClean="0"/>
              <a:t>ENG 380 :  Fever, Fantasy, Desire: Post-Colonial Literatures</a:t>
            </a:r>
            <a:endParaRPr lang="en-US" dirty="0"/>
          </a:p>
          <a:p>
            <a:r>
              <a:rPr lang="en-US" dirty="0" err="1" smtClean="0"/>
              <a:t>Eng</a:t>
            </a:r>
            <a:r>
              <a:rPr lang="en-US" dirty="0" smtClean="0"/>
              <a:t>/</a:t>
            </a:r>
            <a:r>
              <a:rPr lang="en-US" dirty="0" err="1" smtClean="0"/>
              <a:t>Educ</a:t>
            </a:r>
            <a:r>
              <a:rPr lang="en-US" dirty="0" smtClean="0"/>
              <a:t> 200: English Composition – Expository Writing</a:t>
            </a:r>
            <a:endParaRPr lang="en-US" dirty="0"/>
          </a:p>
          <a:p>
            <a:r>
              <a:rPr lang="en-US" dirty="0" smtClean="0"/>
              <a:t>ENG/HUM 380: </a:t>
            </a:r>
            <a:r>
              <a:rPr lang="en-US" dirty="0" err="1" smtClean="0"/>
              <a:t>Carceral</a:t>
            </a:r>
            <a:r>
              <a:rPr lang="en-US" dirty="0" smtClean="0"/>
              <a:t> Spaces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(Literature and Culture/’</a:t>
            </a:r>
            <a:r>
              <a:rPr lang="en-US" dirty="0" err="1" smtClean="0"/>
              <a:t>Civilisation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/>
          <p:cNvSpPr>
            <a:spLocks noGrp="1"/>
          </p:cNvSpPr>
          <p:nvPr>
            <p:ph type="title"/>
          </p:nvPr>
        </p:nvSpPr>
        <p:spPr>
          <a:xfrm>
            <a:off x="1269876" y="116632"/>
            <a:ext cx="9197280" cy="821506"/>
          </a:xfrm>
        </p:spPr>
        <p:txBody>
          <a:bodyPr rtlCol="0"/>
          <a:lstStyle/>
          <a:p>
            <a:r>
              <a:rPr lang="en-GB" dirty="0"/>
              <a:t>Comment </a:t>
            </a:r>
            <a:r>
              <a:rPr lang="en-GB" dirty="0" err="1"/>
              <a:t>trouver</a:t>
            </a:r>
            <a:r>
              <a:rPr lang="en-GB" dirty="0"/>
              <a:t>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cours</a:t>
            </a:r>
            <a:r>
              <a:rPr lang="en-GB" dirty="0"/>
              <a:t>?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12188825" cy="5805264"/>
          </a:xfrm>
        </p:spPr>
        <p:txBody>
          <a:bodyPr rtlCol="0">
            <a:noAutofit/>
          </a:bodyPr>
          <a:lstStyle/>
          <a:p>
            <a:r>
              <a:rPr lang="fr-FR" sz="2800" dirty="0"/>
              <a:t>Allez sur le site de l’université choisie et cliquez sur </a:t>
            </a:r>
            <a:r>
              <a:rPr lang="en-GB" sz="2800" dirty="0"/>
              <a:t>« Departments ».</a:t>
            </a:r>
          </a:p>
          <a:p>
            <a:r>
              <a:rPr lang="fr-FR" sz="2800" dirty="0"/>
              <a:t>Les cours de littérature se trouveront le plus souvent proposés par les English </a:t>
            </a:r>
            <a:r>
              <a:rPr lang="fr-FR" sz="2800" dirty="0" err="1"/>
              <a:t>Departments</a:t>
            </a:r>
            <a:r>
              <a:rPr lang="fr-FR" sz="2800" dirty="0"/>
              <a:t> ou bien dans les </a:t>
            </a:r>
            <a:r>
              <a:rPr lang="fr-FR" sz="2800" dirty="0" err="1"/>
              <a:t>departements</a:t>
            </a:r>
            <a:r>
              <a:rPr lang="fr-FR" sz="2800" dirty="0"/>
              <a:t> affiliés (Comparative </a:t>
            </a:r>
            <a:r>
              <a:rPr lang="fr-FR" sz="2800" dirty="0" err="1"/>
              <a:t>Literature</a:t>
            </a:r>
            <a:r>
              <a:rPr lang="fr-FR" sz="2800" dirty="0"/>
              <a:t>, </a:t>
            </a:r>
            <a:r>
              <a:rPr lang="fr-FR" sz="2800" dirty="0" err="1"/>
              <a:t>Humanities</a:t>
            </a:r>
            <a:r>
              <a:rPr lang="fr-FR" sz="2800" dirty="0"/>
              <a:t>, Drama)</a:t>
            </a:r>
          </a:p>
          <a:p>
            <a:r>
              <a:rPr lang="fr-FR" sz="2800" dirty="0"/>
              <a:t>Les cours de civilisation se trouvent </a:t>
            </a:r>
            <a:r>
              <a:rPr lang="en-GB" sz="2800" dirty="0" err="1"/>
              <a:t>en</a:t>
            </a:r>
            <a:r>
              <a:rPr lang="en-GB" sz="2800" dirty="0"/>
              <a:t> Cultural Studies, Women’s Studies, </a:t>
            </a:r>
            <a:r>
              <a:rPr lang="en-US" sz="2800" dirty="0"/>
              <a:t>African American/ Ethnic Studies, Film and Media Studies, </a:t>
            </a:r>
            <a:r>
              <a:rPr lang="nl-NL" sz="2800" dirty="0"/>
              <a:t>LGBTQ Studies, </a:t>
            </a:r>
            <a:r>
              <a:rPr lang="nl-NL" sz="2800" dirty="0" err="1"/>
              <a:t>Comparative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Digital </a:t>
            </a:r>
            <a:r>
              <a:rPr lang="nl-NL" sz="2800" dirty="0" err="1"/>
              <a:t>Humanities</a:t>
            </a:r>
            <a:r>
              <a:rPr lang="nl-NL" sz="2800" dirty="0"/>
              <a:t>, et </a:t>
            </a:r>
            <a:r>
              <a:rPr lang="nl-NL" sz="2800" dirty="0" err="1"/>
              <a:t>aussi</a:t>
            </a:r>
            <a:r>
              <a:rPr lang="nl-NL" sz="2800" dirty="0"/>
              <a:t> dans </a:t>
            </a:r>
            <a:r>
              <a:rPr lang="nl-NL" sz="2800" dirty="0" err="1"/>
              <a:t>History</a:t>
            </a:r>
            <a:r>
              <a:rPr lang="nl-NL" sz="2800" dirty="0"/>
              <a:t>.</a:t>
            </a:r>
          </a:p>
          <a:p>
            <a:r>
              <a:rPr lang="fr-FR" sz="2800" dirty="0"/>
              <a:t>Profitez de la diversité des offres de cours et renseignez-vous sur la charge de travail, en consultant les descriptifs de cours (« syllabus ») en ligne !</a:t>
            </a:r>
          </a:p>
        </p:txBody>
      </p:sp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ésentation de rapport de pays du mo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7_TF03460629" id="{59F5F543-21D5-452F-BDA7-304FCBDF3A24}" vid="{A69020B4-62E5-4363-9099-81E882F9AF1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rapport de pays du monde</Template>
  <TotalTime>402</TotalTime>
  <Words>1237</Words>
  <Application>Microsoft Office PowerPoint</Application>
  <PresentationFormat>Personnalisé</PresentationFormat>
  <Paragraphs>91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Présentation de rapport de pays du monde</vt:lpstr>
      <vt:lpstr>Être étudiant-E d’échange en Amérique du Nord </vt:lpstr>
      <vt:lpstr>Préparer sa Candidature La diversité dES expérienceS</vt:lpstr>
      <vt:lpstr>Préparer sa Candidature La vie sur Campus</vt:lpstr>
      <vt:lpstr>Préparez sa candidature</vt:lpstr>
      <vt:lpstr>Préparer sa Candidature Les études </vt:lpstr>
      <vt:lpstr>Le contrat d’études</vt:lpstr>
      <vt:lpstr>   Le contrat d’études Choisir des cours équivalents ou en complément à  </vt:lpstr>
      <vt:lpstr>Exemples de contrats d’études validés </vt:lpstr>
      <vt:lpstr>Comment trouver ses cours?</vt:lpstr>
      <vt:lpstr>Suivre un cours dans une université américaine ou canadienne</vt:lpstr>
      <vt:lpstr>Suivre un cours dans une université américaine ou canadienne</vt:lpstr>
      <vt:lpstr>QUESTIONS BUDGÉTAIRES </vt:lpstr>
      <vt:lpstr>QUESTIONS DE VISA </vt:lpstr>
    </vt:vector>
  </TitlesOfParts>
  <Company>Univ-Tours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Être étudiant-E d’échange en Amérique du Nord</dc:title>
  <dc:creator>Adrienne JANUS</dc:creator>
  <cp:lastModifiedBy>Aurelie Gerard-Manceau</cp:lastModifiedBy>
  <cp:revision>30</cp:revision>
  <dcterms:created xsi:type="dcterms:W3CDTF">2020-10-23T08:53:02Z</dcterms:created>
  <dcterms:modified xsi:type="dcterms:W3CDTF">2022-11-14T09:47:08Z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