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73" r:id="rId6"/>
    <p:sldId id="264" r:id="rId7"/>
    <p:sldId id="263" r:id="rId8"/>
    <p:sldId id="272" r:id="rId9"/>
    <p:sldId id="275" r:id="rId10"/>
    <p:sldId id="267" r:id="rId11"/>
    <p:sldId id="261" r:id="rId12"/>
    <p:sldId id="265" r:id="rId13"/>
    <p:sldId id="271" r:id="rId14"/>
    <p:sldId id="274" r:id="rId15"/>
    <p:sldId id="270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04E"/>
    <a:srgbClr val="FE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16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BF327-D2B9-634D-AE9C-7326921D10EA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5327F-90CE-6D4D-BCEE-3282BD7275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53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0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9950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9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09906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2997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532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8532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4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6420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16420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4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8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78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6914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691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8972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6529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390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9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860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F9D7FA4-4164-104B-8D39-826F8504A8B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1" y="5685692"/>
            <a:ext cx="9144001" cy="117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9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ve@univ-tours.fr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niv-tours.fr/cultur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uaps.univ-tours.fr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uaps.univ-tours.fr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UnivTours" TargetMode="External"/><Relationship Id="rId7" Type="http://schemas.openxmlformats.org/officeDocument/2006/relationships/hyperlink" Target="https://www.univ-tours.fr/" TargetMode="External"/><Relationship Id="rId2" Type="http://schemas.openxmlformats.org/officeDocument/2006/relationships/hyperlink" Target="https://www.facebook.com/univ.tour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school/universite-de-tours/?challengeId=AQFB4tL-LsscbQAAAXNw1ZKpnEioyFL7o0nVdO8ToKPq1ZqTmHQ6M7zaQNmUmltW2cKSvVHoUVebn5tpcwAje1QITJbTjhGPJg&amp;submissionId=68a17ac6-76bc-2316-8efb-e3965d536a64" TargetMode="External"/><Relationship Id="rId5" Type="http://schemas.openxmlformats.org/officeDocument/2006/relationships/hyperlink" Target="https://www.youtube.com/user/UnivTours" TargetMode="External"/><Relationship Id="rId4" Type="http://schemas.openxmlformats.org/officeDocument/2006/relationships/hyperlink" Target="https://www.instagram.com/univtours/?hl=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theques.univ-tours.f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-tours.f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-tours.fr/internationa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t.univ-tours.fr/" TargetMode="External"/><Relationship Id="rId2" Type="http://schemas.openxmlformats.org/officeDocument/2006/relationships/hyperlink" Target="https://cas.univ-tours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iv-tours.fr/vie-pratique/ressources-numeriques" TargetMode="External"/><Relationship Id="rId5" Type="http://schemas.openxmlformats.org/officeDocument/2006/relationships/hyperlink" Target="https://www.univ-tours.fr/formations/nos-etudiants-inventent-dans-les-faclab" TargetMode="External"/><Relationship Id="rId4" Type="http://schemas.openxmlformats.org/officeDocument/2006/relationships/hyperlink" Target="https/celene.univ-tours.f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-tours.fr/moip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-tours.fr/moip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mation-continue.univ-tours.fr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ve@univ-tours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5E8EF1-1E72-4145-AF47-42D8F5E9910E}"/>
              </a:ext>
            </a:extLst>
          </p:cNvPr>
          <p:cNvSpPr txBox="1"/>
          <p:nvPr/>
        </p:nvSpPr>
        <p:spPr>
          <a:xfrm>
            <a:off x="0" y="332656"/>
            <a:ext cx="9144000" cy="158417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sz="2800" b="1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DES SERVICES À DISPOSITION </a:t>
            </a:r>
            <a:br>
              <a:rPr lang="fr-FR" sz="2800" b="1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2800" b="1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TOUT AU LONG DE VOTRE CURSUS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65E8EF1-1E72-4145-AF47-42D8F5E9910E}"/>
              </a:ext>
            </a:extLst>
          </p:cNvPr>
          <p:cNvSpPr txBox="1"/>
          <p:nvPr/>
        </p:nvSpPr>
        <p:spPr>
          <a:xfrm>
            <a:off x="746382" y="1916832"/>
            <a:ext cx="7844117" cy="32468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Le Service Commun de Documentation (SCD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Les Centres de Ressources en Langues (CRL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La Direction des Relations Internationales (DRI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ctr"/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Services numériques</a:t>
            </a: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La Maison de l’Orientation et de l’Insertion Professionnelle (MOIP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ctr"/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antennes de formation professionnelle 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continue</a:t>
            </a: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Le Service de la Vie Etudiante (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SVE) </a:t>
            </a: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La Maison de l’étudiant </a:t>
            </a:r>
            <a:endParaRPr lang="fr-FR" dirty="0" smtClean="0">
              <a:solidFill>
                <a:srgbClr val="DCDB1D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Le Service 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Culturel</a:t>
            </a: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Le Service de Santé Universitaire 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(SSU) et le </a:t>
            </a:r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Centre de santé </a:t>
            </a:r>
            <a:endParaRPr lang="fr-FR" dirty="0" smtClean="0">
              <a:solidFill>
                <a:srgbClr val="DCDB1D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dirty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Le Service Universitaire des Activités Physique et Sportives </a:t>
            </a:r>
            <a:r>
              <a:rPr lang="fr-FR" dirty="0" smtClean="0">
                <a:solidFill>
                  <a:srgbClr val="DCDB1D"/>
                </a:solidFill>
                <a:latin typeface="Arial" charset="0"/>
                <a:ea typeface="Arial" charset="0"/>
                <a:cs typeface="Arial" charset="0"/>
              </a:rPr>
              <a:t>(Suaps) </a:t>
            </a:r>
            <a:endParaRPr lang="fr-FR" dirty="0">
              <a:solidFill>
                <a:srgbClr val="DCDB1D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b="1" dirty="0">
              <a:solidFill>
                <a:srgbClr val="DCDB1D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3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256179" y="37795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2400" dirty="0" smtClean="0">
                <a:latin typeface="Arial" panose="020B0604020202020204"/>
              </a:rPr>
              <a:t>La Maison de l’étudiant (SVE 2/2)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Work Sans" panose="00000500000000000000" pitchFamily="2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82297" y="1011749"/>
            <a:ext cx="8301608" cy="4248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600" b="1" kern="0" dirty="0">
                <a:latin typeface="Work Sans" panose="00000500000000000000" pitchFamily="2" charset="0"/>
              </a:rPr>
              <a:t>Située sur le campus de Grandmont </a:t>
            </a:r>
            <a:r>
              <a:rPr lang="fr-FR" altLang="fr-FR" sz="1600" kern="0" dirty="0">
                <a:latin typeface="Work Sans" panose="00000500000000000000" pitchFamily="2" charset="0"/>
              </a:rPr>
              <a:t>, la </a:t>
            </a:r>
            <a:r>
              <a:rPr lang="fr-FR" altLang="fr-FR" sz="1600" kern="0" dirty="0" smtClean="0">
                <a:latin typeface="Work Sans" panose="00000500000000000000" pitchFamily="2" charset="0"/>
              </a:rPr>
              <a:t>Maison </a:t>
            </a:r>
            <a:r>
              <a:rPr lang="fr-FR" altLang="fr-FR" sz="1600" kern="0" dirty="0">
                <a:latin typeface="Work Sans" panose="00000500000000000000" pitchFamily="2" charset="0"/>
              </a:rPr>
              <a:t>D</a:t>
            </a:r>
            <a:r>
              <a:rPr lang="fr-FR" altLang="fr-FR" sz="1600" kern="0" dirty="0" smtClean="0">
                <a:latin typeface="Work Sans" panose="00000500000000000000" pitchFamily="2" charset="0"/>
              </a:rPr>
              <a:t>e l’Etudiant (MDE) c’est </a:t>
            </a:r>
            <a:r>
              <a:rPr lang="fr-FR" altLang="fr-FR" sz="1600" b="1" kern="0" dirty="0">
                <a:latin typeface="Work Sans" panose="00000500000000000000" pitchFamily="2" charset="0"/>
              </a:rPr>
              <a:t>:</a:t>
            </a:r>
          </a:p>
          <a:p>
            <a:pPr marL="85725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2000" b="1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600" kern="0" dirty="0">
                <a:latin typeface="Work Sans" panose="00000500000000000000" pitchFamily="2" charset="0"/>
              </a:rPr>
              <a:t>Un </a:t>
            </a:r>
            <a:r>
              <a:rPr lang="fr-FR" altLang="fr-FR" sz="1600" b="1" kern="0" dirty="0">
                <a:latin typeface="Work Sans" panose="00000500000000000000" pitchFamily="2" charset="0"/>
              </a:rPr>
              <a:t>lieu dédié </a:t>
            </a:r>
            <a:r>
              <a:rPr lang="fr-FR" altLang="fr-FR" sz="1600" kern="0" dirty="0">
                <a:latin typeface="Work Sans" panose="00000500000000000000" pitchFamily="2" charset="0"/>
              </a:rPr>
              <a:t>aux répétitions et à la représentation de toute forme de </a:t>
            </a:r>
            <a:r>
              <a:rPr lang="fr-FR" altLang="fr-FR" sz="1600" b="1" kern="0" dirty="0">
                <a:latin typeface="Work Sans" panose="00000500000000000000" pitchFamily="2" charset="0"/>
              </a:rPr>
              <a:t>création artistique étudiante </a:t>
            </a:r>
            <a:r>
              <a:rPr lang="fr-FR" altLang="fr-FR" sz="1600" kern="0" dirty="0">
                <a:latin typeface="Work Sans" panose="00000500000000000000" pitchFamily="2" charset="0"/>
              </a:rPr>
              <a:t>(concerts, expos, etc.)</a:t>
            </a: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600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600" kern="0" dirty="0">
                <a:latin typeface="Work Sans" panose="00000500000000000000" pitchFamily="2" charset="0"/>
              </a:rPr>
              <a:t>Des </a:t>
            </a:r>
            <a:r>
              <a:rPr lang="fr-FR" altLang="fr-FR" sz="1600" b="1" kern="0" dirty="0">
                <a:latin typeface="Work Sans" panose="00000500000000000000" pitchFamily="2" charset="0"/>
              </a:rPr>
              <a:t>espaces de co-</a:t>
            </a:r>
            <a:r>
              <a:rPr lang="fr-FR" altLang="fr-FR" sz="1600" b="1" kern="0" dirty="0" err="1">
                <a:latin typeface="Work Sans" panose="00000500000000000000" pitchFamily="2" charset="0"/>
              </a:rPr>
              <a:t>working</a:t>
            </a:r>
            <a:r>
              <a:rPr lang="fr-FR" altLang="fr-FR" sz="1600" b="1" kern="0" dirty="0">
                <a:latin typeface="Work Sans" panose="00000500000000000000" pitchFamily="2" charset="0"/>
              </a:rPr>
              <a:t> et de </a:t>
            </a:r>
            <a:r>
              <a:rPr lang="fr-FR" altLang="fr-FR" sz="1600" b="1" kern="0" dirty="0" smtClean="0">
                <a:latin typeface="Work Sans" panose="00000500000000000000" pitchFamily="2" charset="0"/>
              </a:rPr>
              <a:t>réunions</a:t>
            </a:r>
            <a:r>
              <a:rPr lang="fr-FR" altLang="fr-FR" sz="1600" kern="0" dirty="0" smtClean="0">
                <a:latin typeface="Work Sans" panose="00000500000000000000" pitchFamily="2" charset="0"/>
              </a:rPr>
              <a:t> </a:t>
            </a:r>
            <a:r>
              <a:rPr lang="fr-FR" altLang="fr-FR" sz="1600" kern="0" dirty="0">
                <a:latin typeface="Work Sans" panose="00000500000000000000" pitchFamily="2" charset="0"/>
              </a:rPr>
              <a:t>destinés aux associations étudiantes pour y monter leurs projets</a:t>
            </a: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600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600" kern="0" dirty="0">
                <a:latin typeface="Work Sans" panose="00000500000000000000" pitchFamily="2" charset="0"/>
              </a:rPr>
              <a:t>Une salle conviviale pour y organiser </a:t>
            </a:r>
            <a:r>
              <a:rPr lang="fr-FR" altLang="fr-FR" sz="1600" b="1" kern="0" dirty="0">
                <a:latin typeface="Work Sans" panose="00000500000000000000" pitchFamily="2" charset="0"/>
              </a:rPr>
              <a:t>toutes vos soirées étudiantes</a:t>
            </a: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600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600" b="1" kern="0" dirty="0">
                <a:latin typeface="Work Sans" panose="00000500000000000000" pitchFamily="2" charset="0"/>
              </a:rPr>
              <a:t>Gratuit</a:t>
            </a:r>
            <a:r>
              <a:rPr lang="fr-FR" altLang="fr-FR" sz="1600" kern="0" dirty="0">
                <a:latin typeface="Work Sans" panose="00000500000000000000" pitchFamily="2" charset="0"/>
              </a:rPr>
              <a:t> pour les étudiants (</a:t>
            </a:r>
            <a:r>
              <a:rPr lang="fr-FR" altLang="fr-FR" sz="1600" b="1" kern="0" dirty="0">
                <a:latin typeface="Work Sans" panose="00000500000000000000" pitchFamily="2" charset="0"/>
              </a:rPr>
              <a:t>avec réservation</a:t>
            </a:r>
            <a:r>
              <a:rPr lang="fr-FR" altLang="fr-FR" sz="1600" kern="0" dirty="0">
                <a:latin typeface="Work Sans" panose="00000500000000000000" pitchFamily="2" charset="0"/>
              </a:rPr>
              <a:t>) !</a:t>
            </a: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600" kern="0" dirty="0">
              <a:latin typeface="Work Sans" panose="00000500000000000000" pitchFamily="2" charset="0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600" i="1" kern="0" dirty="0">
                <a:latin typeface="Work Sans" panose="00000500000000000000" pitchFamily="2" charset="0"/>
              </a:rPr>
              <a:t>Vous y trouverez aussi une cafétéria du CROUS, une « boite à dons », etc.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92524" y="4622387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b="1" kern="0" dirty="0" smtClean="0">
                <a:latin typeface="Work Sans" panose="00000500000000000000" pitchFamily="2" charset="0"/>
              </a:rPr>
              <a:t>Service </a:t>
            </a:r>
            <a:r>
              <a:rPr lang="fr-FR" altLang="fr-FR" sz="1200" b="1" kern="0" dirty="0">
                <a:latin typeface="Work Sans" panose="00000500000000000000" pitchFamily="2" charset="0"/>
              </a:rPr>
              <a:t>de la Vie Etudiante </a:t>
            </a:r>
            <a:r>
              <a:rPr lang="fr-FR" altLang="fr-FR" sz="1200" kern="0" dirty="0" smtClean="0">
                <a:latin typeface="Work Sans" panose="00000500000000000000" pitchFamily="2" charset="0"/>
              </a:rPr>
              <a:t>(SVE</a:t>
            </a:r>
            <a:r>
              <a:rPr lang="fr-FR" altLang="fr-FR" sz="1200" kern="0" dirty="0">
                <a:latin typeface="Work Sans" panose="00000500000000000000" pitchFamily="2" charset="0"/>
              </a:rPr>
              <a:t>)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Site du Plat d’Etain – Bâtiment A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Mail : </a:t>
            </a:r>
            <a:r>
              <a:rPr lang="fr-FR" altLang="fr-FR" sz="1200" kern="0" dirty="0">
                <a:latin typeface="Work Sans" panose="00000500000000000000" pitchFamily="2" charset="0"/>
                <a:hlinkClick r:id="rId2"/>
              </a:rPr>
              <a:t>bve@univ-tours.fr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Tél : 02 47 36 66 56</a:t>
            </a: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9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256179" y="37795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2400" dirty="0">
                <a:latin typeface="Arial" panose="020B0604020202020204"/>
              </a:rPr>
              <a:t>Le Service Culturel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9704" y="4746219"/>
            <a:ext cx="6028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b="1" kern="0" dirty="0">
                <a:latin typeface="Work Sans" panose="00000500000000000000" pitchFamily="2" charset="0"/>
              </a:rPr>
              <a:t>Service Culturel – bureau 109 bis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sz="1200" dirty="0">
                <a:latin typeface="Work Sans" panose="00000500000000000000" pitchFamily="2" charset="0"/>
                <a:hlinkClick r:id="rId2"/>
              </a:rPr>
              <a:t>univ-tours.fr/culture</a:t>
            </a:r>
            <a:endParaRPr lang="fr-FR" sz="1200" dirty="0">
              <a:latin typeface="Work Sans" panose="00000500000000000000" pitchFamily="2" charset="0"/>
            </a:endParaRP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Site des Tanneurs, 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Mail : culture@univ-tours.fr</a:t>
            </a:r>
            <a:endParaRPr lang="fr-FR" sz="1200" dirty="0">
              <a:latin typeface="Work Sans" panose="00000500000000000000" pitchFamily="2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95536" y="1052736"/>
            <a:ext cx="8301608" cy="42858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600" b="1" kern="0" dirty="0">
                <a:latin typeface="Work Sans" panose="00000500000000000000" pitchFamily="2" charset="0"/>
              </a:rPr>
              <a:t>Le Passeport Culturel Étudiant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800" b="1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Un accès privilégié dans près de 70 lieux culturels de Tours et Blois : tarifs réduits, offres découvertes, invitations…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Une </a:t>
            </a:r>
            <a:r>
              <a:rPr lang="fr-FR" altLang="fr-FR" sz="1400" kern="0" dirty="0" err="1">
                <a:latin typeface="Work Sans" panose="00000500000000000000" pitchFamily="2" charset="0"/>
              </a:rPr>
              <a:t>newsletterPCE</a:t>
            </a:r>
            <a:r>
              <a:rPr lang="fr-FR" altLang="fr-FR" sz="1400" kern="0" dirty="0">
                <a:latin typeface="Work Sans" panose="00000500000000000000" pitchFamily="2" charset="0"/>
              </a:rPr>
              <a:t> </a:t>
            </a:r>
            <a:r>
              <a:rPr lang="fr-FR" altLang="fr-FR" sz="1400" kern="0" dirty="0" err="1">
                <a:latin typeface="Work Sans" panose="00000500000000000000" pitchFamily="2" charset="0"/>
              </a:rPr>
              <a:t>bi-mensuelle</a:t>
            </a:r>
            <a:r>
              <a:rPr lang="fr-FR" altLang="fr-FR" sz="1400" kern="0" dirty="0">
                <a:latin typeface="Work Sans" panose="00000500000000000000" pitchFamily="2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   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 pce.univ-tours.fr          </a:t>
            </a:r>
            <a:r>
              <a:rPr lang="fr-FR" altLang="fr-FR" sz="1400" kern="0" dirty="0" err="1" smtClean="0">
                <a:latin typeface="Work Sans" panose="00000500000000000000" pitchFamily="2" charset="0"/>
              </a:rPr>
              <a:t>pce.univtours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          </a:t>
            </a:r>
            <a:r>
              <a:rPr lang="fr-FR" altLang="fr-FR" sz="1400" kern="0" dirty="0" err="1" smtClean="0">
                <a:latin typeface="Work Sans" panose="00000500000000000000" pitchFamily="2" charset="0"/>
              </a:rPr>
              <a:t>culture.univtours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marL="457200" lvl="1" indent="0">
              <a:lnSpc>
                <a:spcPct val="110000"/>
              </a:lnSpc>
              <a:spcBef>
                <a:spcPts val="300"/>
              </a:spcBef>
              <a:buNone/>
            </a:pPr>
            <a:endParaRPr lang="fr-FR" altLang="fr-FR" sz="14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600" b="1" kern="0" dirty="0" smtClean="0">
                <a:latin typeface="Work Sans" panose="00000500000000000000" pitchFamily="2" charset="0"/>
              </a:rPr>
              <a:t>Dès </a:t>
            </a:r>
            <a:r>
              <a:rPr lang="fr-FR" altLang="fr-FR" sz="1600" b="1" kern="0" dirty="0">
                <a:latin typeface="Work Sans" panose="00000500000000000000" pitchFamily="2" charset="0"/>
              </a:rPr>
              <a:t>la rentrée culturelle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Une programmation de spectacles professionnels et amateurs salle Thélème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Un festival dédié à la création étudiante : les Rencontres Audacieuses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Des ateliers de pratiques culturelles : théâtre, chant, écriture, arts plastiques… validables en CERCiP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Une Résidence d’artiste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La Troupe Universitaire de Tours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Des stages d’initiation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Un cycle de conférences « Les Mercredis de Thélème »</a:t>
            </a:r>
          </a:p>
          <a:p>
            <a:pPr lvl="1">
              <a:lnSpc>
                <a:spcPts val="168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Le Ciné-club programmé par les étudiants</a:t>
            </a:r>
          </a:p>
          <a:p>
            <a:pPr marL="457200" lvl="1" indent="0">
              <a:lnSpc>
                <a:spcPts val="1680"/>
              </a:lnSpc>
              <a:spcBef>
                <a:spcPts val="0"/>
              </a:spcBef>
              <a:buNone/>
            </a:pPr>
            <a:endParaRPr lang="fr-FR" altLang="fr-FR" sz="1400" kern="0" dirty="0">
              <a:latin typeface="Work Sans" panose="00000500000000000000" pitchFamily="2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5A58845-3BBD-409F-BC79-28B66B3747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10" y="991567"/>
            <a:ext cx="469392" cy="46939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89" y="2303095"/>
            <a:ext cx="268250" cy="268250"/>
          </a:xfrm>
          <a:prstGeom prst="rect">
            <a:avLst/>
          </a:prstGeom>
        </p:spPr>
      </p:pic>
      <p:pic>
        <p:nvPicPr>
          <p:cNvPr id="12" name="Picture 2" descr="T:\Service_Culturel\Christelle\imag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8" y="2285583"/>
            <a:ext cx="313372" cy="31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347" y="2285583"/>
            <a:ext cx="285762" cy="28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2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71451" y="377955"/>
            <a:ext cx="8843962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2400" dirty="0">
                <a:latin typeface="Arial" panose="020B0604020202020204"/>
              </a:rPr>
              <a:t>Le Service de Santé </a:t>
            </a:r>
            <a:r>
              <a:rPr lang="fr-FR" sz="2400" dirty="0" smtClean="0">
                <a:latin typeface="Arial" panose="020B0604020202020204"/>
              </a:rPr>
              <a:t>Universitaire - Le Centre </a:t>
            </a:r>
            <a:r>
              <a:rPr lang="fr-FR" sz="2400" dirty="0">
                <a:latin typeface="Arial" panose="020B0604020202020204"/>
              </a:rPr>
              <a:t>de santé (1/2)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82297" y="1078479"/>
            <a:ext cx="8301608" cy="45365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500" b="1" kern="0" dirty="0">
                <a:latin typeface="Work Sans" panose="00000500000000000000" pitchFamily="2" charset="0"/>
              </a:rPr>
              <a:t>Une équipe </a:t>
            </a:r>
            <a:r>
              <a:rPr lang="fr-FR" altLang="fr-FR" sz="1500" kern="0" dirty="0">
                <a:latin typeface="Work Sans" panose="00000500000000000000" pitchFamily="2" charset="0"/>
              </a:rPr>
              <a:t>pluridisciplinaire </a:t>
            </a:r>
            <a:r>
              <a:rPr lang="fr-FR" altLang="fr-FR" sz="1500" b="1" kern="0" dirty="0">
                <a:latin typeface="Work Sans" panose="00000500000000000000" pitchFamily="2" charset="0"/>
              </a:rPr>
              <a:t>médico-psycho-sociale</a:t>
            </a:r>
            <a:r>
              <a:rPr lang="fr-FR" altLang="fr-FR" sz="1500" kern="0" dirty="0">
                <a:latin typeface="Work Sans" panose="00000500000000000000" pitchFamily="2" charset="0"/>
              </a:rPr>
              <a:t> 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vous accueille, vous écoute et vous informe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soumise à la confidentialité et au </a:t>
            </a:r>
            <a:r>
              <a:rPr lang="fr-FR" altLang="fr-FR" sz="1500" b="1" kern="0" dirty="0">
                <a:latin typeface="Work Sans" panose="00000500000000000000" pitchFamily="2" charset="0"/>
              </a:rPr>
              <a:t>secret médical</a:t>
            </a:r>
            <a:r>
              <a:rPr lang="fr-FR" altLang="fr-FR" sz="1500" kern="0" dirty="0">
                <a:latin typeface="Work Sans" panose="00000500000000000000" pitchFamily="2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kern="0" dirty="0" smtClean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kern="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500" b="1" kern="0" dirty="0">
                <a:latin typeface="Work Sans" panose="00000500000000000000" pitchFamily="2" charset="0"/>
              </a:rPr>
              <a:t>Un bilan de prévention</a:t>
            </a:r>
            <a:r>
              <a:rPr lang="fr-FR" altLang="fr-FR" sz="1500" kern="0" dirty="0">
                <a:latin typeface="Work Sans" panose="00000500000000000000" pitchFamily="2" charset="0"/>
              </a:rPr>
              <a:t>, ouvert à tous, est proposé au cours du cursus  universitaire, prioritairement aux étudiants présentant des besoins spécifiques (non-originaires de Tours, handicap, difficulté ponctuelle ou durable etc…)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Vous pouvez être invité par mail à vous y inscrire ou le demander à tout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moment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4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500" kern="0" dirty="0" smtClean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500" kern="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500" kern="0" dirty="0">
                <a:latin typeface="Work Sans" panose="00000500000000000000" pitchFamily="2" charset="0"/>
              </a:rPr>
              <a:t>Vous pouvez bénéficier d’une </a:t>
            </a:r>
            <a:r>
              <a:rPr lang="fr-FR" altLang="fr-FR" sz="1500" b="1" kern="0" dirty="0">
                <a:latin typeface="Work Sans" panose="00000500000000000000" pitchFamily="2" charset="0"/>
              </a:rPr>
              <a:t>consultation spécialisée</a:t>
            </a:r>
            <a:r>
              <a:rPr lang="fr-FR" altLang="fr-FR" sz="1500" kern="0" dirty="0">
                <a:latin typeface="Work Sans" panose="00000500000000000000" pitchFamily="2" charset="0"/>
              </a:rPr>
              <a:t>, sur </a:t>
            </a:r>
            <a:r>
              <a:rPr lang="fr-FR" altLang="fr-FR" sz="1500" b="1" kern="0" dirty="0">
                <a:latin typeface="Work Sans" panose="00000500000000000000" pitchFamily="2" charset="0"/>
              </a:rPr>
              <a:t>rendez-vous.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i="1" kern="0" dirty="0">
                <a:latin typeface="Work Sans" panose="00000500000000000000" pitchFamily="2" charset="0"/>
              </a:rPr>
              <a:t>gynécologie, contraception, dépistage des Infections Sexuellement Transmissibles, soutien psychologique, psychiatrie, diététique, vaccinations , </a:t>
            </a:r>
            <a:r>
              <a:rPr lang="fr-FR" altLang="fr-FR" sz="1400" i="1" kern="0" dirty="0" err="1">
                <a:latin typeface="Work Sans" panose="00000500000000000000" pitchFamily="2" charset="0"/>
              </a:rPr>
              <a:t>tabacologie</a:t>
            </a:r>
            <a:r>
              <a:rPr lang="fr-FR" altLang="fr-FR" sz="1400" i="1" kern="0" dirty="0">
                <a:latin typeface="Work Sans" panose="00000500000000000000" pitchFamily="2" charset="0"/>
              </a:rPr>
              <a:t>, service social, médecine du sport, consultations de médecine générale…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i="1" kern="0" dirty="0">
              <a:latin typeface="Work Sans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7597" y="4535030"/>
            <a:ext cx="33123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0">
              <a:spcBef>
                <a:spcPts val="0"/>
              </a:spcBef>
              <a:buNone/>
            </a:pPr>
            <a:endParaRPr lang="fr-FR" altLang="fr-FR" sz="1200" u="sng" kern="0" dirty="0">
              <a:latin typeface="Work Sans" panose="00000500000000000000" pitchFamily="2" charset="0"/>
            </a:endParaRP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b="1" kern="0" dirty="0">
                <a:latin typeface="Work Sans" panose="00000500000000000000" pitchFamily="2" charset="0"/>
              </a:rPr>
              <a:t>Service de Santé Universitaire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Site du Plat d’Etain – Bâtiment H 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Mail : ssu@univ-tours.fr</a:t>
            </a: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57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95536" y="963045"/>
            <a:ext cx="8301608" cy="42711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Toutes </a:t>
            </a:r>
            <a:r>
              <a:rPr lang="fr-FR" altLang="fr-FR" sz="1500" kern="0" dirty="0">
                <a:latin typeface="Work Sans" panose="00000500000000000000" pitchFamily="2" charset="0"/>
              </a:rPr>
              <a:t>les </a:t>
            </a:r>
            <a:r>
              <a:rPr lang="fr-FR" altLang="fr-FR" sz="1500" b="1" kern="0" dirty="0">
                <a:latin typeface="Work Sans" panose="00000500000000000000" pitchFamily="2" charset="0"/>
              </a:rPr>
              <a:t>consultations</a:t>
            </a:r>
            <a:r>
              <a:rPr lang="fr-FR" altLang="fr-FR" sz="1500" kern="0" dirty="0">
                <a:latin typeface="Work Sans" panose="00000500000000000000" pitchFamily="2" charset="0"/>
              </a:rPr>
              <a:t> sont </a:t>
            </a:r>
            <a:r>
              <a:rPr lang="fr-FR" altLang="fr-FR" sz="1500" b="1" kern="0" dirty="0">
                <a:latin typeface="Work Sans" panose="00000500000000000000" pitchFamily="2" charset="0"/>
              </a:rPr>
              <a:t>gratuites ou sans avance de frais </a:t>
            </a:r>
            <a:r>
              <a:rPr lang="fr-FR" altLang="fr-FR" sz="1500" kern="0" dirty="0">
                <a:latin typeface="Work Sans" panose="00000500000000000000" pitchFamily="2" charset="0"/>
              </a:rPr>
              <a:t>: penser à votre carte vitale et votre carte de mutuelle!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500" kern="0" dirty="0" smtClean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Mise </a:t>
            </a:r>
            <a:r>
              <a:rPr lang="fr-FR" altLang="fr-FR" sz="1500" kern="0" dirty="0">
                <a:latin typeface="Work Sans" panose="00000500000000000000" pitchFamily="2" charset="0"/>
              </a:rPr>
              <a:t>en lien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possible avec </a:t>
            </a:r>
            <a:r>
              <a:rPr lang="fr-FR" altLang="fr-FR" sz="1500" kern="0" dirty="0">
                <a:latin typeface="Work Sans" panose="00000500000000000000" pitchFamily="2" charset="0"/>
              </a:rPr>
              <a:t>un </a:t>
            </a:r>
            <a:r>
              <a:rPr lang="fr-FR" altLang="fr-FR" sz="1500" b="1" kern="0" dirty="0">
                <a:latin typeface="Work Sans" panose="00000500000000000000" pitchFamily="2" charset="0"/>
              </a:rPr>
              <a:t>réseau de médecins généralistes </a:t>
            </a:r>
            <a:r>
              <a:rPr lang="fr-FR" altLang="fr-FR" sz="1500" kern="0" dirty="0">
                <a:latin typeface="Work Sans" panose="00000500000000000000" pitchFamily="2" charset="0"/>
              </a:rPr>
              <a:t>avec pratique du tiers-payant sur la part obligatoire (</a:t>
            </a:r>
            <a:r>
              <a:rPr lang="fr-FR" altLang="fr-FR" sz="1500" i="1" kern="0" dirty="0" err="1">
                <a:latin typeface="Work Sans" panose="00000500000000000000" pitchFamily="2" charset="0"/>
              </a:rPr>
              <a:t>Résus</a:t>
            </a:r>
            <a:r>
              <a:rPr lang="fr-FR" altLang="fr-FR" sz="1500" kern="0" dirty="0">
                <a:latin typeface="Work Sans" panose="00000500000000000000" pitchFamily="2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altLang="fr-FR" sz="600" kern="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A destination des </a:t>
            </a:r>
            <a:r>
              <a:rPr lang="fr-FR" altLang="fr-FR" sz="1500" b="1" kern="0" dirty="0" smtClean="0">
                <a:latin typeface="Work Sans" panose="00000500000000000000" pitchFamily="2" charset="0"/>
              </a:rPr>
              <a:t>étudiants en situation de handicap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Les </a:t>
            </a:r>
            <a:r>
              <a:rPr lang="fr-FR" altLang="fr-FR" sz="1500" kern="0" dirty="0">
                <a:latin typeface="Work Sans" panose="00000500000000000000" pitchFamily="2" charset="0"/>
              </a:rPr>
              <a:t>2 chargées d’accompagnement des étudiants en situation de handicap peuvent vous recevoir et vous aider dans le suivi de vos études.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Des étudiants peuvent être recrutés pour vous accompagner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Les médecins du SSU peuvent proposer des mesures d’accompagnement et d’adaptation des études et des examens, en lien avec les équipes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pédagogiques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FR" altLang="fr-FR" sz="1100" kern="0" dirty="0" smtClean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500" b="1" kern="0" dirty="0" smtClean="0">
                <a:latin typeface="Work Sans" panose="00000500000000000000" pitchFamily="2" charset="0"/>
              </a:rPr>
              <a:t>A destination de tous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, des actions de </a:t>
            </a:r>
            <a:r>
              <a:rPr lang="fr-FR" altLang="fr-FR" sz="1500" b="1" kern="0" dirty="0" smtClean="0">
                <a:latin typeface="Work Sans" panose="00000500000000000000" pitchFamily="2" charset="0"/>
              </a:rPr>
              <a:t>prévention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et de promotion de la santé ont lieu 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sur les différents sites de l’université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avec la participation d’étudiants relais santé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et des formations validables en CERCiP</a:t>
            </a:r>
          </a:p>
          <a:p>
            <a:pPr marL="0" indent="0">
              <a:spcBef>
                <a:spcPts val="0"/>
              </a:spcBef>
              <a:buNone/>
            </a:pPr>
            <a:endParaRPr lang="fr-FR" sz="1600" dirty="0">
              <a:latin typeface="Work Sans" panose="000005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600" dirty="0">
              <a:latin typeface="Work Sans" panose="00000500000000000000" pitchFamily="2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71451" y="377955"/>
            <a:ext cx="8843962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2400" dirty="0">
                <a:latin typeface="Arial" panose="020B0604020202020204"/>
              </a:rPr>
              <a:t>Le Service de Santé </a:t>
            </a:r>
            <a:r>
              <a:rPr lang="fr-FR" sz="2400" dirty="0" smtClean="0">
                <a:latin typeface="Arial" panose="020B0604020202020204"/>
              </a:rPr>
              <a:t>Universitaire - Le Centre </a:t>
            </a:r>
            <a:r>
              <a:rPr lang="fr-FR" sz="2400" dirty="0">
                <a:latin typeface="Arial" panose="020B0604020202020204"/>
              </a:rPr>
              <a:t>de santé </a:t>
            </a:r>
            <a:r>
              <a:rPr lang="fr-FR" sz="2400" dirty="0" smtClean="0">
                <a:latin typeface="Arial" panose="020B0604020202020204"/>
              </a:rPr>
              <a:t>(2/2</a:t>
            </a:r>
            <a:r>
              <a:rPr lang="fr-FR" sz="2400" dirty="0">
                <a:latin typeface="Arial" panose="020B0604020202020204"/>
              </a:rPr>
              <a:t>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7597" y="4535030"/>
            <a:ext cx="33123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0">
              <a:spcBef>
                <a:spcPts val="0"/>
              </a:spcBef>
              <a:buNone/>
            </a:pPr>
            <a:endParaRPr lang="fr-FR" altLang="fr-FR" sz="1200" u="sng" kern="0" dirty="0">
              <a:latin typeface="Work Sans" panose="00000500000000000000" pitchFamily="2" charset="0"/>
            </a:endParaRP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b="1" kern="0" dirty="0">
                <a:latin typeface="Work Sans" panose="00000500000000000000" pitchFamily="2" charset="0"/>
              </a:rPr>
              <a:t>Service de Santé Universitaire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Site du Plat d’Etain – Bâtiment H 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Mail : ssu@univ-tours.fr</a:t>
            </a: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7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256179" y="37795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2400" dirty="0">
                <a:latin typeface="Arial" panose="020B0604020202020204"/>
              </a:rPr>
              <a:t>Le Service Universitaire des Activités Physique et Sportives </a:t>
            </a:r>
            <a:r>
              <a:rPr lang="fr-FR" sz="2400" dirty="0" smtClean="0">
                <a:latin typeface="Arial" panose="020B0604020202020204"/>
              </a:rPr>
              <a:t>– Suaps</a:t>
            </a:r>
            <a:r>
              <a:rPr lang="fr-FR" sz="2400" dirty="0">
                <a:latin typeface="Arial" panose="020B0604020202020204"/>
              </a:rPr>
              <a:t> </a:t>
            </a:r>
            <a:r>
              <a:rPr lang="fr-FR" sz="2400" dirty="0" smtClean="0">
                <a:latin typeface="Arial" panose="020B0604020202020204"/>
              </a:rPr>
              <a:t>(1/2)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23528" y="1268760"/>
            <a:ext cx="8301608" cy="37131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600" kern="0" dirty="0">
                <a:latin typeface="Work Sans" panose="00000500000000000000" pitchFamily="2" charset="0"/>
              </a:rPr>
              <a:t>Trois possibilités de pratique </a:t>
            </a:r>
            <a:r>
              <a:rPr lang="fr-FR" altLang="fr-FR" sz="1600" kern="0" dirty="0" smtClean="0">
                <a:latin typeface="Work Sans" panose="00000500000000000000" pitchFamily="2" charset="0"/>
              </a:rPr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600" b="1" kern="0" dirty="0" smtClean="0">
                <a:latin typeface="Work Sans" panose="00000500000000000000" pitchFamily="2" charset="0"/>
              </a:rPr>
              <a:t>Le </a:t>
            </a:r>
            <a:r>
              <a:rPr lang="fr-FR" altLang="fr-FR" sz="1600" b="1" kern="0" dirty="0" err="1">
                <a:latin typeface="Work Sans" panose="00000500000000000000" pitchFamily="2" charset="0"/>
              </a:rPr>
              <a:t>Pack’Sport</a:t>
            </a:r>
            <a:r>
              <a:rPr lang="fr-FR" altLang="fr-FR" sz="1600" b="1" kern="0" dirty="0">
                <a:latin typeface="Work Sans" panose="00000500000000000000" pitchFamily="2" charset="0"/>
              </a:rPr>
              <a:t> </a:t>
            </a:r>
            <a:r>
              <a:rPr lang="fr-FR" altLang="fr-FR" sz="1400" kern="0" dirty="0">
                <a:latin typeface="Work Sans" panose="00000500000000000000" pitchFamily="2" charset="0"/>
              </a:rPr>
              <a:t>: </a:t>
            </a:r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400" kern="0" dirty="0">
                <a:latin typeface="Work Sans" panose="00000500000000000000" pitchFamily="2" charset="0"/>
              </a:rPr>
              <a:t>Ses atouts : cours illimités et prioritaires, évènementiels et stages exclusifs, accès aux formations diplômantes, offres partenaires (65), son prix (25€ pour l’année)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>
                <a:latin typeface="Work Sans" panose="00000500000000000000" pitchFamily="2" charset="0"/>
              </a:rPr>
              <a:t>200 cours - 66 activités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>
                <a:latin typeface="Work Sans" panose="00000500000000000000" pitchFamily="2" charset="0"/>
              </a:rPr>
              <a:t>des événements sportifs (nuits de la grimpe, Five, fitness, pétanque, badminton, soirées danses et bien-être,…)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>
                <a:latin typeface="Work Sans" panose="00000500000000000000" pitchFamily="2" charset="0"/>
              </a:rPr>
              <a:t>des stages plein air (randonnée, biathlon, ski, canyoning, spéléologie, escalade, </a:t>
            </a:r>
            <a:r>
              <a:rPr lang="fr-FR" altLang="fr-FR" sz="1400" kern="0" dirty="0" err="1" smtClean="0">
                <a:latin typeface="Work Sans" panose="00000500000000000000" pitchFamily="2" charset="0"/>
              </a:rPr>
              <a:t>padle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, </a:t>
            </a:r>
            <a:r>
              <a:rPr lang="fr-FR" altLang="fr-FR" sz="1400" kern="0" dirty="0" err="1">
                <a:latin typeface="Work Sans" panose="00000500000000000000" pitchFamily="2" charset="0"/>
              </a:rPr>
              <a:t>bootcamp</a:t>
            </a:r>
            <a:r>
              <a:rPr lang="fr-FR" altLang="fr-FR" sz="1400" kern="0" dirty="0">
                <a:latin typeface="Work Sans" panose="00000500000000000000" pitchFamily="2" charset="0"/>
              </a:rPr>
              <a:t>, </a:t>
            </a:r>
            <a:r>
              <a:rPr lang="fr-FR" altLang="fr-FR" sz="1400" kern="0" dirty="0" err="1">
                <a:latin typeface="Work Sans" panose="00000500000000000000" pitchFamily="2" charset="0"/>
              </a:rPr>
              <a:t>trail</a:t>
            </a:r>
            <a:r>
              <a:rPr lang="fr-FR" altLang="fr-FR" sz="1400" kern="0" dirty="0">
                <a:latin typeface="Work Sans" panose="00000500000000000000" pitchFamily="2" charset="0"/>
              </a:rPr>
              <a:t> …)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>
                <a:latin typeface="Work Sans" panose="00000500000000000000" pitchFamily="2" charset="0"/>
              </a:rPr>
              <a:t>des ateliers (bien-être, danse, …)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>
                <a:latin typeface="Work Sans" panose="00000500000000000000" pitchFamily="2" charset="0"/>
              </a:rPr>
              <a:t>des compétitions universitaires (Challenge Sportif Etudiants)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>
                <a:latin typeface="Work Sans" panose="00000500000000000000" pitchFamily="2" charset="0"/>
              </a:rPr>
              <a:t>des formations diplômantes (Moniteur SAE, BNSSA, BIA) et des offres partenaires</a:t>
            </a:r>
            <a:endParaRPr lang="fr-FR" altLang="fr-FR" sz="1050" kern="0" dirty="0">
              <a:latin typeface="Work Sans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51631" y="4386864"/>
            <a:ext cx="439248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r>
              <a:rPr lang="fr-FR" altLang="fr-FR" sz="11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100" kern="0" dirty="0">
                <a:latin typeface="Work Sans" panose="00000500000000000000" pitchFamily="2" charset="0"/>
              </a:rPr>
              <a:t> :</a:t>
            </a:r>
          </a:p>
          <a:p>
            <a:pPr marL="85725"/>
            <a:r>
              <a:rPr lang="fr-FR" altLang="fr-FR" sz="1100" b="1" kern="0" dirty="0">
                <a:latin typeface="Work Sans" panose="00000500000000000000" pitchFamily="2" charset="0"/>
              </a:rPr>
              <a:t>Service Universitaire des Activités Physiques et Sportives</a:t>
            </a:r>
            <a:endParaRPr lang="fr-FR" altLang="fr-FR" sz="1100" kern="0" dirty="0">
              <a:latin typeface="Work Sans" panose="00000500000000000000" pitchFamily="2" charset="0"/>
            </a:endParaRPr>
          </a:p>
          <a:p>
            <a:pPr marL="85725"/>
            <a:r>
              <a:rPr lang="fr-FR" altLang="fr-FR" sz="1100" kern="0" dirty="0">
                <a:latin typeface="Work Sans" panose="00000500000000000000" pitchFamily="2" charset="0"/>
              </a:rPr>
              <a:t>Site de Grandmont – 14, Avenue Monge</a:t>
            </a:r>
          </a:p>
          <a:p>
            <a:pPr marL="85725"/>
            <a:r>
              <a:rPr lang="fr-FR" sz="1100" dirty="0">
                <a:latin typeface="Work Sans" panose="00000500000000000000" pitchFamily="2" charset="0"/>
                <a:hlinkClick r:id="rId2"/>
              </a:rPr>
              <a:t>suaps.univ-tours.fr</a:t>
            </a:r>
            <a:endParaRPr lang="fr-FR" sz="1100" dirty="0">
              <a:latin typeface="Work Sans" panose="00000500000000000000" pitchFamily="2" charset="0"/>
            </a:endParaRPr>
          </a:p>
          <a:p>
            <a:pPr marL="85725"/>
            <a:r>
              <a:rPr lang="fr-FR" altLang="fr-FR" sz="1100" kern="0" dirty="0">
                <a:latin typeface="Work Sans" panose="00000500000000000000" pitchFamily="2" charset="0"/>
              </a:rPr>
              <a:t>Mail : suaps@univ-tours.fr</a:t>
            </a:r>
            <a:endParaRPr lang="fr-FR" sz="1100" dirty="0">
              <a:latin typeface="Work Sans" panose="000005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448" y="4108470"/>
            <a:ext cx="1665742" cy="133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2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256179" y="37795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2400" dirty="0">
                <a:latin typeface="Arial" panose="020B0604020202020204"/>
              </a:rPr>
              <a:t>Le Service Universitaire des Activités Physique et Sportives </a:t>
            </a:r>
            <a:r>
              <a:rPr lang="fr-FR" sz="2400" dirty="0" smtClean="0">
                <a:latin typeface="Arial" panose="020B0604020202020204"/>
              </a:rPr>
              <a:t>– Suaps (2/2)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323528" y="1224829"/>
            <a:ext cx="8640960" cy="44644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17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600" b="1" kern="0" dirty="0">
                <a:latin typeface="Work Sans" panose="00000500000000000000" pitchFamily="2" charset="0"/>
              </a:rPr>
              <a:t>Les pratiques évaluées </a:t>
            </a:r>
            <a:r>
              <a:rPr lang="fr-FR" altLang="fr-FR" sz="1400" b="1" kern="0" dirty="0">
                <a:latin typeface="Work Sans" panose="00000500000000000000" pitchFamily="2" charset="0"/>
              </a:rPr>
              <a:t>: 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altLang="fr-FR" sz="1400" kern="0" dirty="0">
                <a:latin typeface="Work Sans" panose="00000500000000000000" pitchFamily="2" charset="0"/>
              </a:rPr>
              <a:t>Pratiques sportives validables en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CERCiP</a:t>
            </a:r>
            <a:r>
              <a:rPr lang="fr-FR" altLang="fr-FR" sz="1400" kern="0" dirty="0">
                <a:latin typeface="Work Sans" panose="00000500000000000000" pitchFamily="2" charset="0"/>
              </a:rPr>
              <a:t>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: un </a:t>
            </a:r>
            <a:r>
              <a:rPr lang="fr-FR" altLang="fr-FR" sz="1400" kern="0" dirty="0">
                <a:latin typeface="Work Sans" panose="00000500000000000000" pitchFamily="2" charset="0"/>
              </a:rPr>
              <a:t>semestre en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L2, un </a:t>
            </a:r>
            <a:r>
              <a:rPr lang="fr-FR" altLang="fr-FR" sz="1400" kern="0" dirty="0">
                <a:latin typeface="Work Sans" panose="00000500000000000000" pitchFamily="2" charset="0"/>
              </a:rPr>
              <a:t>semestre en L3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altLang="fr-FR" sz="1400" kern="0" dirty="0">
                <a:latin typeface="Work Sans" panose="00000500000000000000" pitchFamily="2" charset="0"/>
              </a:rPr>
              <a:t>Activités bonifiantes (ouvertes aux étudiants de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l’IUT)</a:t>
            </a:r>
          </a:p>
          <a:p>
            <a:pPr marL="914400" lvl="2" indent="0">
              <a:spcBef>
                <a:spcPts val="0"/>
              </a:spcBef>
              <a:buNone/>
            </a:pPr>
            <a:endParaRPr lang="fr-FR" altLang="fr-FR" sz="1050" b="1" kern="0" dirty="0">
              <a:latin typeface="Work Sans" panose="00000500000000000000" pitchFamily="2" charset="0"/>
            </a:endParaRPr>
          </a:p>
          <a:p>
            <a:pPr marL="6817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400" b="1" kern="0" dirty="0" smtClean="0">
                <a:latin typeface="Work Sans" panose="00000500000000000000" pitchFamily="2" charset="0"/>
              </a:rPr>
              <a:t> </a:t>
            </a:r>
            <a:r>
              <a:rPr lang="fr-FR" altLang="fr-FR" sz="1600" b="1" kern="0" dirty="0" smtClean="0">
                <a:latin typeface="Work Sans" panose="00000500000000000000" pitchFamily="2" charset="0"/>
              </a:rPr>
              <a:t>L’offre CVEC</a:t>
            </a:r>
            <a:endParaRPr lang="fr-FR" altLang="fr-FR" sz="16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>
                <a:latin typeface="Work Sans" panose="00000500000000000000" pitchFamily="2" charset="0"/>
              </a:rPr>
              <a:t>1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 cours par semestre (offre de 200 </a:t>
            </a:r>
            <a:r>
              <a:rPr lang="fr-FR" altLang="fr-FR" sz="1400" kern="0" dirty="0">
                <a:latin typeface="Work Sans" panose="00000500000000000000" pitchFamily="2" charset="0"/>
              </a:rPr>
              <a:t>cours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et 66 </a:t>
            </a:r>
            <a:r>
              <a:rPr lang="fr-FR" altLang="fr-FR" sz="1400" kern="0" dirty="0">
                <a:latin typeface="Work Sans" panose="00000500000000000000" pitchFamily="2" charset="0"/>
              </a:rPr>
              <a:t>activités)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Accès à des événements, des stages hors nature et des ateliers (danses, bien-être) sans frais supplémentaire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fr-FR" altLang="fr-FR" sz="1050" b="1" kern="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400" kern="0" dirty="0">
                <a:latin typeface="Work Sans" panose="00000500000000000000" pitchFamily="2" charset="0"/>
              </a:rPr>
              <a:t>Un </a:t>
            </a:r>
            <a:r>
              <a:rPr lang="fr-FR" altLang="fr-FR" sz="1600" b="1" kern="0" dirty="0">
                <a:latin typeface="Work Sans" panose="00000500000000000000" pitchFamily="2" charset="0"/>
              </a:rPr>
              <a:t>statut spécifique </a:t>
            </a:r>
            <a:r>
              <a:rPr lang="fr-FR" altLang="fr-FR" sz="1400" kern="0" dirty="0">
                <a:latin typeface="Work Sans" panose="00000500000000000000" pitchFamily="2" charset="0"/>
              </a:rPr>
              <a:t>de</a:t>
            </a:r>
            <a:r>
              <a:rPr lang="fr-FR" altLang="fr-FR" sz="1400" b="1" kern="0" dirty="0">
                <a:latin typeface="Work Sans" panose="00000500000000000000" pitchFamily="2" charset="0"/>
              </a:rPr>
              <a:t> « </a:t>
            </a:r>
            <a:r>
              <a:rPr lang="fr-FR" altLang="fr-FR" sz="1600" b="1" kern="0" dirty="0">
                <a:latin typeface="Work Sans" panose="00000500000000000000" pitchFamily="2" charset="0"/>
              </a:rPr>
              <a:t>sportif de haut et de bon niveau</a:t>
            </a:r>
            <a:r>
              <a:rPr lang="fr-FR" altLang="fr-FR" sz="1400" b="1" kern="0" dirty="0">
                <a:latin typeface="Work Sans" panose="00000500000000000000" pitchFamily="2" charset="0"/>
              </a:rPr>
              <a:t> » </a:t>
            </a:r>
            <a:r>
              <a:rPr lang="fr-FR" altLang="fr-FR" sz="1400" kern="0" dirty="0">
                <a:latin typeface="Work Sans" panose="00000500000000000000" pitchFamily="2" charset="0"/>
              </a:rPr>
              <a:t>sur dossier</a:t>
            </a:r>
          </a:p>
          <a:p>
            <a:pPr marL="0" indent="0">
              <a:spcBef>
                <a:spcPts val="0"/>
              </a:spcBef>
              <a:buNone/>
            </a:pPr>
            <a:endParaRPr lang="fr-FR" altLang="fr-FR" sz="700" kern="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400" kern="0" dirty="0">
                <a:latin typeface="Work Sans" panose="00000500000000000000" pitchFamily="2" charset="0"/>
              </a:rPr>
              <a:t>Un </a:t>
            </a:r>
            <a:r>
              <a:rPr lang="fr-FR" altLang="fr-FR" sz="1400" b="1" kern="0" dirty="0">
                <a:latin typeface="Work Sans" panose="00000500000000000000" pitchFamily="2" charset="0"/>
              </a:rPr>
              <a:t>site web </a:t>
            </a:r>
            <a:r>
              <a:rPr lang="fr-FR" altLang="fr-FR" sz="1400" kern="0" dirty="0">
                <a:latin typeface="Work Sans" panose="00000500000000000000" pitchFamily="2" charset="0"/>
              </a:rPr>
              <a:t>pour les inscriptions aux activités : </a:t>
            </a:r>
            <a:r>
              <a:rPr lang="fr-FR" altLang="fr-FR" sz="1600" b="1" kern="0" dirty="0" smtClean="0">
                <a:latin typeface="Work Sans" panose="00000500000000000000" pitchFamily="2" charset="0"/>
                <a:hlinkClick r:id="rId2"/>
              </a:rPr>
              <a:t>suaps.univ-tours.fr</a:t>
            </a:r>
            <a:endParaRPr lang="fr-FR" altLang="fr-FR" sz="1600" b="1" kern="0" dirty="0" smtClean="0">
              <a:latin typeface="Work Sans" panose="000005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altLang="fr-FR" sz="900" kern="0" dirty="0">
              <a:latin typeface="Work Sans" panose="00000500000000000000" pitchFamily="2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Une </a:t>
            </a:r>
            <a:r>
              <a:rPr lang="fr-FR" altLang="fr-FR" sz="1600" b="1" kern="0" dirty="0" smtClean="0">
                <a:latin typeface="Work Sans" panose="00000500000000000000" pitchFamily="2" charset="0"/>
              </a:rPr>
              <a:t>rentrée 2020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assurée, avec des activités maintenues en mode normal ou en mode dégradé (effectifs et créneaux réduits) suivant les contraintes et consignes liées au COVID</a:t>
            </a:r>
            <a:r>
              <a:rPr lang="fr-FR" altLang="fr-FR" sz="1400" b="1" kern="0" dirty="0" smtClean="0">
                <a:latin typeface="Work Sans" panose="00000500000000000000" pitchFamily="2" charset="0"/>
              </a:rPr>
              <a:t> </a:t>
            </a:r>
            <a:endParaRPr lang="fr-FR" altLang="fr-FR" sz="1400" b="1" kern="0" dirty="0">
              <a:latin typeface="Work Sans" panose="000005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1631" y="4634211"/>
            <a:ext cx="439248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r>
              <a:rPr lang="fr-FR" altLang="fr-FR" sz="11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100" kern="0" dirty="0">
                <a:latin typeface="Work Sans" panose="00000500000000000000" pitchFamily="2" charset="0"/>
              </a:rPr>
              <a:t> :</a:t>
            </a:r>
          </a:p>
          <a:p>
            <a:pPr marL="85725"/>
            <a:r>
              <a:rPr lang="fr-FR" altLang="fr-FR" sz="1100" b="1" kern="0" dirty="0">
                <a:latin typeface="Work Sans" panose="00000500000000000000" pitchFamily="2" charset="0"/>
              </a:rPr>
              <a:t>Service Universitaire des Activités Physiques et Sportives</a:t>
            </a:r>
            <a:endParaRPr lang="fr-FR" altLang="fr-FR" sz="1100" kern="0" dirty="0">
              <a:latin typeface="Work Sans" panose="00000500000000000000" pitchFamily="2" charset="0"/>
            </a:endParaRPr>
          </a:p>
          <a:p>
            <a:pPr marL="85725"/>
            <a:r>
              <a:rPr lang="fr-FR" altLang="fr-FR" sz="1100" kern="0" dirty="0">
                <a:latin typeface="Work Sans" panose="00000500000000000000" pitchFamily="2" charset="0"/>
              </a:rPr>
              <a:t>Site de Grandmont – 14, Avenue Monge</a:t>
            </a:r>
          </a:p>
          <a:p>
            <a:pPr marL="85725"/>
            <a:r>
              <a:rPr lang="fr-FR" sz="1100" dirty="0">
                <a:latin typeface="Work Sans" panose="00000500000000000000" pitchFamily="2" charset="0"/>
                <a:hlinkClick r:id="rId2"/>
              </a:rPr>
              <a:t>suaps.univ-tours.fr</a:t>
            </a:r>
            <a:endParaRPr lang="fr-FR" sz="1100" dirty="0">
              <a:latin typeface="Work Sans" panose="00000500000000000000" pitchFamily="2" charset="0"/>
            </a:endParaRPr>
          </a:p>
          <a:p>
            <a:pPr marL="85725"/>
            <a:r>
              <a:rPr lang="fr-FR" altLang="fr-FR" sz="1100" kern="0" dirty="0">
                <a:latin typeface="Work Sans" panose="00000500000000000000" pitchFamily="2" charset="0"/>
              </a:rPr>
              <a:t>Mail : suaps@univ-tours.fr</a:t>
            </a:r>
            <a:endParaRPr lang="fr-FR" sz="1100" dirty="0">
              <a:latin typeface="Work Sans" panose="00000500000000000000" pitchFamily="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448" y="4355817"/>
            <a:ext cx="1665742" cy="133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61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22F61C6-A681-0744-8EE5-EA545AB62244}"/>
              </a:ext>
            </a:extLst>
          </p:cNvPr>
          <p:cNvSpPr txBox="1"/>
          <p:nvPr/>
        </p:nvSpPr>
        <p:spPr>
          <a:xfrm>
            <a:off x="1212351" y="1006867"/>
            <a:ext cx="6935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Pour suivre l’université de Tours</a:t>
            </a:r>
          </a:p>
          <a:p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  <a:p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</a:rPr>
              <a:t>-Facebook : </a:t>
            </a:r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  <a:hlinkClick r:id="rId2"/>
              </a:rPr>
              <a:t>@</a:t>
            </a:r>
            <a:r>
              <a:rPr lang="fr-FR" dirty="0" err="1">
                <a:latin typeface="Sweet Sans Pro" panose="02000000000000000000" pitchFamily="2" charset="77"/>
                <a:cs typeface="Sweet Sans Pro" panose="02000000000000000000" pitchFamily="2" charset="77"/>
                <a:hlinkClick r:id="rId2"/>
              </a:rPr>
              <a:t>univ.tours</a:t>
            </a:r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  <a:p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</a:rPr>
              <a:t>-Twitter : </a:t>
            </a:r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  <a:hlinkClick r:id="rId3"/>
              </a:rPr>
              <a:t>@UnivTours</a:t>
            </a:r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  <a:p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</a:rPr>
              <a:t>-Instagram : </a:t>
            </a:r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  <a:hlinkClick r:id="rId4"/>
              </a:rPr>
              <a:t>@univtours</a:t>
            </a:r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  <a:p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</a:rPr>
              <a:t>-</a:t>
            </a:r>
            <a:r>
              <a:rPr lang="fr-FR" dirty="0" err="1">
                <a:latin typeface="Sweet Sans Pro" panose="02000000000000000000" pitchFamily="2" charset="77"/>
                <a:cs typeface="Sweet Sans Pro" panose="02000000000000000000" pitchFamily="2" charset="77"/>
              </a:rPr>
              <a:t>Youtube</a:t>
            </a:r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</a:rPr>
              <a:t> : </a:t>
            </a:r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  <a:hlinkClick r:id="rId5"/>
              </a:rPr>
              <a:t>UnivTours</a:t>
            </a:r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  <a:p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</a:rPr>
              <a:t>-LinkedIn : </a:t>
            </a:r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  <a:hlinkClick r:id="rId6"/>
              </a:rPr>
              <a:t>Université de Tours</a:t>
            </a:r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  <a:p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  <a:p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</a:rPr>
              <a:t>Toutes les infos sur </a:t>
            </a:r>
            <a:r>
              <a:rPr lang="fr-FR" dirty="0">
                <a:latin typeface="Sweet Sans Pro" panose="02000000000000000000" pitchFamily="2" charset="77"/>
                <a:cs typeface="Sweet Sans Pro" panose="02000000000000000000" pitchFamily="2" charset="77"/>
                <a:hlinkClick r:id="rId7"/>
              </a:rPr>
              <a:t>https://www.univ-tours.fr</a:t>
            </a:r>
            <a:endParaRPr lang="fr-FR" dirty="0">
              <a:latin typeface="Sweet Sans Pro" panose="02000000000000000000" pitchFamily="2" charset="77"/>
              <a:cs typeface="Sweet Sans Pro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2050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121709" y="365125"/>
            <a:ext cx="7327726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Arial" panose="020B0604020202020204"/>
              </a:rPr>
              <a:t>Le Service </a:t>
            </a:r>
            <a:r>
              <a:rPr lang="fr-FR" sz="2400" dirty="0">
                <a:latin typeface="Work Sans" panose="00000500000000000000" pitchFamily="2" charset="0"/>
              </a:rPr>
              <a:t>Commun</a:t>
            </a:r>
            <a:r>
              <a:rPr lang="fr-FR" sz="2400" dirty="0">
                <a:latin typeface="Arial" panose="020B0604020202020204"/>
              </a:rPr>
              <a:t> de Documentation (SCD)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1957" y="1104709"/>
            <a:ext cx="8712968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400" b="1" kern="0" dirty="0">
                <a:latin typeface="Work Sans" panose="00000500000000000000" pitchFamily="2" charset="0"/>
              </a:rPr>
              <a:t>BU Tanneurs - BU Deux Lions - BU Grandmont - BU de médecine </a:t>
            </a:r>
            <a:r>
              <a:rPr lang="fr-FR" sz="1400" b="1" kern="0" dirty="0" smtClean="0">
                <a:latin typeface="Work Sans" panose="00000500000000000000" pitchFamily="2" charset="0"/>
              </a:rPr>
              <a:t>Emile-Aron - </a:t>
            </a:r>
            <a:r>
              <a:rPr lang="fr-FR" sz="1400" b="1" kern="0" dirty="0">
                <a:latin typeface="Work Sans" panose="00000500000000000000" pitchFamily="2" charset="0"/>
              </a:rPr>
              <a:t>BU de l'IUT de Tours Nord - BU de Blois </a:t>
            </a:r>
            <a:endParaRPr lang="fr-FR" sz="1400" b="1" kern="0" dirty="0" smtClean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</a:pPr>
            <a:endParaRPr lang="fr-FR" altLang="fr-FR" sz="1400" kern="0" dirty="0" smtClean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fr-FR" sz="1400" kern="0" dirty="0">
                <a:latin typeface="Work Sans" panose="00000500000000000000" pitchFamily="2" charset="0"/>
              </a:rPr>
              <a:t>Dans vos bibliothèques universitaires, vous pouvez </a:t>
            </a:r>
            <a:r>
              <a:rPr lang="fr-FR" sz="1400" kern="0" dirty="0" smtClean="0">
                <a:latin typeface="Work Sans" panose="00000500000000000000" pitchFamily="2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fr-FR" sz="1400" kern="0" dirty="0" smtClean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fr-FR" sz="1400" kern="0" dirty="0">
                <a:solidFill>
                  <a:prstClr val="black"/>
                </a:solidFill>
                <a:latin typeface="Work Sans" panose="00000500000000000000" pitchFamily="2" charset="0"/>
              </a:rPr>
              <a:t>disposer d'une </a:t>
            </a:r>
            <a:r>
              <a:rPr lang="fr-FR" sz="1400" b="1" kern="0" dirty="0">
                <a:solidFill>
                  <a:prstClr val="black"/>
                </a:solidFill>
                <a:latin typeface="Work Sans" panose="00000500000000000000" pitchFamily="2" charset="0"/>
              </a:rPr>
              <a:t>documentation en ligne </a:t>
            </a:r>
            <a:r>
              <a:rPr lang="fr-FR" sz="1400" kern="0" dirty="0">
                <a:solidFill>
                  <a:prstClr val="black"/>
                </a:solidFill>
                <a:latin typeface="Work Sans" panose="00000500000000000000" pitchFamily="2" charset="0"/>
              </a:rPr>
              <a:t>(e-books, revues, manuels, dictionnaires...) en tout lieu et à tout moment à partir du catalogue des BU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endParaRPr lang="fr-FR" sz="1400" kern="0" dirty="0">
              <a:solidFill>
                <a:prstClr val="black"/>
              </a:solidFill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fr-FR" sz="1400" b="1" kern="0" dirty="0">
                <a:solidFill>
                  <a:prstClr val="black"/>
                </a:solidFill>
                <a:latin typeface="Work Sans" panose="00000500000000000000" pitchFamily="2" charset="0"/>
              </a:rPr>
              <a:t>vous former</a:t>
            </a:r>
            <a:r>
              <a:rPr lang="fr-FR" sz="1400" kern="0" dirty="0">
                <a:solidFill>
                  <a:prstClr val="black"/>
                </a:solidFill>
                <a:latin typeface="Work Sans" panose="00000500000000000000" pitchFamily="2" charset="0"/>
              </a:rPr>
              <a:t> à la recherche documentaire</a:t>
            </a:r>
            <a:endParaRPr lang="fr-FR" altLang="fr-FR" sz="1400" kern="0" dirty="0">
              <a:solidFill>
                <a:prstClr val="black"/>
              </a:solidFill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</a:pPr>
            <a:endParaRPr lang="fr-FR" altLang="fr-FR" sz="14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sz="1400" kern="0" dirty="0" smtClean="0">
                <a:latin typeface="Work Sans" panose="00000500000000000000" pitchFamily="2" charset="0"/>
              </a:rPr>
              <a:t>travailler </a:t>
            </a:r>
            <a:r>
              <a:rPr lang="fr-FR" sz="1400" kern="0" dirty="0">
                <a:latin typeface="Work Sans" panose="00000500000000000000" pitchFamily="2" charset="0"/>
              </a:rPr>
              <a:t>dans </a:t>
            </a:r>
            <a:r>
              <a:rPr lang="fr-FR" sz="1400" kern="0" dirty="0" smtClean="0">
                <a:latin typeface="Work Sans" panose="00000500000000000000" pitchFamily="2" charset="0"/>
              </a:rPr>
              <a:t>les </a:t>
            </a:r>
            <a:r>
              <a:rPr lang="fr-FR" sz="1400" b="1" kern="0" dirty="0" smtClean="0">
                <a:latin typeface="Work Sans" panose="00000500000000000000" pitchFamily="2" charset="0"/>
              </a:rPr>
              <a:t>salles de lecture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sz="1400" kern="0" dirty="0" smtClean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sz="1400" b="1" kern="0" dirty="0" smtClean="0">
                <a:latin typeface="Work Sans" panose="00000500000000000000" pitchFamily="2" charset="0"/>
              </a:rPr>
              <a:t>travailler </a:t>
            </a:r>
            <a:r>
              <a:rPr lang="fr-FR" sz="1400" b="1" kern="0" dirty="0">
                <a:latin typeface="Work Sans" panose="00000500000000000000" pitchFamily="2" charset="0"/>
              </a:rPr>
              <a:t>jusqu'à 22h </a:t>
            </a:r>
            <a:r>
              <a:rPr lang="fr-FR" sz="1400" kern="0" dirty="0">
                <a:latin typeface="Work Sans" panose="00000500000000000000" pitchFamily="2" charset="0"/>
              </a:rPr>
              <a:t>en période de </a:t>
            </a:r>
            <a:r>
              <a:rPr lang="fr-FR" sz="1400" kern="0" dirty="0" smtClean="0">
                <a:latin typeface="Work Sans" panose="00000500000000000000" pitchFamily="2" charset="0"/>
              </a:rPr>
              <a:t>révision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sz="1400" kern="0" dirty="0" smtClean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sz="1400" b="1" kern="0" dirty="0" smtClean="0">
                <a:latin typeface="Work Sans" panose="00000500000000000000" pitchFamily="2" charset="0"/>
              </a:rPr>
              <a:t>emprunter </a:t>
            </a:r>
            <a:r>
              <a:rPr lang="fr-FR" sz="1400" b="1" kern="0" dirty="0">
                <a:latin typeface="Work Sans" panose="00000500000000000000" pitchFamily="2" charset="0"/>
              </a:rPr>
              <a:t>jusqu'à 20 documents </a:t>
            </a:r>
            <a:r>
              <a:rPr lang="fr-FR" sz="1400" kern="0" dirty="0">
                <a:latin typeface="Work Sans" panose="00000500000000000000" pitchFamily="2" charset="0"/>
              </a:rPr>
              <a:t>pour 21 </a:t>
            </a:r>
            <a:r>
              <a:rPr lang="fr-FR" sz="1400" kern="0" dirty="0" smtClean="0">
                <a:latin typeface="Work Sans" panose="00000500000000000000" pitchFamily="2" charset="0"/>
              </a:rPr>
              <a:t>jours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sz="1400" kern="0" dirty="0" smtClean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sz="1400" kern="0" dirty="0" smtClean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sz="1400" kern="0" dirty="0" smtClean="0">
              <a:latin typeface="Work Sans" panose="000005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97833" y="5039237"/>
            <a:ext cx="7848872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r>
              <a:rPr lang="fr-FR" altLang="fr-FR" sz="1200" kern="0" dirty="0" smtClean="0">
                <a:latin typeface="Work Sans" panose="00000500000000000000" pitchFamily="2" charset="0"/>
              </a:rPr>
              <a:t>Téléchargez l’appli « Affluences » pour connaître les horaires de votre BU</a:t>
            </a:r>
          </a:p>
          <a:p>
            <a:pPr lvl="1">
              <a:lnSpc>
                <a:spcPct val="110000"/>
              </a:lnSpc>
            </a:pPr>
            <a:r>
              <a:rPr lang="fr-FR" sz="1200" kern="0" dirty="0" smtClean="0">
                <a:latin typeface="Work Sans" panose="00000500000000000000" pitchFamily="2" charset="0"/>
                <a:hlinkClick r:id="rId2"/>
              </a:rPr>
              <a:t>www.bibliotheques.univ-tours.fr</a:t>
            </a:r>
            <a:endParaRPr lang="fr-FR" sz="1200" kern="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70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130672" y="36512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4004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Les Centres de Ressources en Langues (CRL)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1052736"/>
            <a:ext cx="8301608" cy="4248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600" b="1" kern="0" dirty="0" smtClean="0">
                <a:latin typeface="Work Sans" panose="00000500000000000000" pitchFamily="2" charset="0"/>
              </a:rPr>
              <a:t>Les </a:t>
            </a:r>
            <a:r>
              <a:rPr lang="fr-FR" altLang="fr-FR" sz="1600" b="1" kern="0" dirty="0">
                <a:latin typeface="Work Sans" panose="00000500000000000000" pitchFamily="2" charset="0"/>
              </a:rPr>
              <a:t>CRL vous permettent de travailler à votre rythme et à votre niveau, en autonomie.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altLang="fr-FR" sz="16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600" kern="0" dirty="0">
                <a:latin typeface="Work Sans" panose="00000500000000000000" pitchFamily="2" charset="0"/>
              </a:rPr>
              <a:t>Ils sont tous 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600" kern="0" dirty="0">
                <a:latin typeface="Work Sans" panose="00000500000000000000" pitchFamily="2" charset="0"/>
              </a:rPr>
              <a:t>dotés d’une base de données unique regroupant tous les documents pédagogiques pour l’apprentissage des langues,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6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600" kern="0" dirty="0">
                <a:latin typeface="Work Sans" panose="00000500000000000000" pitchFamily="2" charset="0"/>
              </a:rPr>
              <a:t>composés de 5 espaces de travail : audio, vidéo/TV, lecture, informatique et conversation où vous pouvez choisir les ressources sur lesquelles vous voulez travailler.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altLang="fr-FR" sz="1400" u="sng" kern="0" dirty="0">
              <a:latin typeface="Work Sans" panose="00000500000000000000" pitchFamily="2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altLang="fr-FR" sz="1400" u="sng" kern="0" dirty="0">
              <a:latin typeface="Work Sans" panose="000005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5936" y="4653136"/>
            <a:ext cx="540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lvl="1">
              <a:lnSpc>
                <a:spcPct val="110000"/>
              </a:lnSpc>
            </a:pPr>
            <a:r>
              <a:rPr lang="fr-FR" altLang="fr-FR" sz="1200" b="1" kern="0" dirty="0">
                <a:latin typeface="Work Sans" panose="00000500000000000000" pitchFamily="2" charset="0"/>
              </a:rPr>
              <a:t>Centre de ressources en Langues</a:t>
            </a:r>
          </a:p>
          <a:p>
            <a:pPr lvl="1">
              <a:lnSpc>
                <a:spcPct val="110000"/>
              </a:lnSpc>
            </a:pPr>
            <a:r>
              <a:rPr lang="fr-FR" altLang="fr-FR" sz="1200" kern="0" dirty="0">
                <a:latin typeface="Work Sans" panose="00000500000000000000" pitchFamily="2" charset="0"/>
                <a:hlinkClick r:id="rId2"/>
              </a:rPr>
              <a:t>univ-tours.fr</a:t>
            </a:r>
            <a:r>
              <a:rPr lang="fr-FR" altLang="fr-FR" sz="1200" kern="0" dirty="0">
                <a:latin typeface="Work Sans" panose="00000500000000000000" pitchFamily="2" charset="0"/>
              </a:rPr>
              <a:t> / Rubrique Formations – Pratiquer des langues</a:t>
            </a:r>
            <a:endParaRPr lang="fr-FR" sz="12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r>
              <a:rPr lang="fr-FR" sz="1200" kern="0" dirty="0">
                <a:latin typeface="Work Sans" panose="00000500000000000000" pitchFamily="2" charset="0"/>
              </a:rPr>
              <a:t>(un CRL est présent sur chaque site universitaire)</a:t>
            </a:r>
            <a:endParaRPr lang="fr-FR" altLang="fr-FR" sz="1200" b="1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3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996202" y="37795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4004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La Direction des Relations Internationales (DRI)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82297" y="1241009"/>
            <a:ext cx="8301608" cy="4248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Informations </a:t>
            </a:r>
            <a:r>
              <a:rPr lang="fr-FR" altLang="fr-FR" sz="1500" kern="0" dirty="0">
                <a:latin typeface="Work Sans" panose="00000500000000000000" pitchFamily="2" charset="0"/>
              </a:rPr>
              <a:t>sur les </a:t>
            </a:r>
            <a:r>
              <a:rPr lang="fr-FR" altLang="fr-FR" sz="1500" b="1" kern="0" dirty="0">
                <a:latin typeface="Work Sans" panose="00000500000000000000" pitchFamily="2" charset="0"/>
              </a:rPr>
              <a:t>possibilités de mobilité </a:t>
            </a:r>
            <a:r>
              <a:rPr lang="fr-FR" altLang="fr-FR" sz="1500" b="1" dirty="0"/>
              <a:t>sortantes</a:t>
            </a:r>
            <a:r>
              <a:rPr lang="fr-FR" altLang="fr-FR" sz="1500" kern="0" dirty="0">
                <a:latin typeface="Work Sans" panose="00000500000000000000" pitchFamily="2" charset="0"/>
              </a:rPr>
              <a:t> des étudiants de l’université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En Europe (Erasmus) et à l’international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Pour des études et des stages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kern="0" dirty="0">
                <a:latin typeface="Work Sans" panose="00000500000000000000" pitchFamily="2" charset="0"/>
              </a:rPr>
              <a:t>Informations sur les </a:t>
            </a:r>
            <a:r>
              <a:rPr lang="fr-FR" altLang="fr-FR" sz="1500" b="1" kern="0" dirty="0">
                <a:latin typeface="Work Sans" panose="00000500000000000000" pitchFamily="2" charset="0"/>
              </a:rPr>
              <a:t>aides financières à la mobilité sortante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kern="0" dirty="0">
                <a:latin typeface="Work Sans" panose="00000500000000000000" pitchFamily="2" charset="0"/>
              </a:rPr>
              <a:t>Organisation d’un </a:t>
            </a:r>
            <a:r>
              <a:rPr lang="fr-FR" altLang="fr-FR" sz="1500" b="1" kern="0" dirty="0">
                <a:latin typeface="Work Sans" panose="00000500000000000000" pitchFamily="2" charset="0"/>
              </a:rPr>
              <a:t>module « préparer sa mobilité en pays anglophone »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kern="0" dirty="0">
                <a:latin typeface="Work Sans" panose="00000500000000000000" pitchFamily="2" charset="0"/>
              </a:rPr>
              <a:t>Accueil personnalisé des </a:t>
            </a:r>
            <a:r>
              <a:rPr lang="fr-FR" altLang="fr-FR" sz="1500" b="1" kern="0" dirty="0">
                <a:latin typeface="Work Sans" panose="00000500000000000000" pitchFamily="2" charset="0"/>
              </a:rPr>
              <a:t>étudiants internationaux d’échanges entrants (Frédéric </a:t>
            </a:r>
            <a:r>
              <a:rPr lang="fr-FR" altLang="fr-FR" sz="1500" b="1" kern="0" dirty="0" err="1">
                <a:latin typeface="Work Sans" panose="00000500000000000000" pitchFamily="2" charset="0"/>
              </a:rPr>
              <a:t>Soreau</a:t>
            </a:r>
            <a:r>
              <a:rPr lang="fr-FR" altLang="fr-FR" sz="1500" b="1" kern="0" dirty="0">
                <a:latin typeface="Work Sans" panose="00000500000000000000" pitchFamily="2" charset="0"/>
              </a:rPr>
              <a:t>, </a:t>
            </a:r>
            <a:r>
              <a:rPr lang="fr-FR" altLang="fr-FR" sz="1500" kern="0" dirty="0">
                <a:latin typeface="Work Sans" panose="00000500000000000000" pitchFamily="2" charset="0"/>
              </a:rPr>
              <a:t>bureau A0250</a:t>
            </a:r>
            <a:r>
              <a:rPr lang="fr-FR" altLang="fr-FR" sz="1500" b="1" kern="0" dirty="0">
                <a:latin typeface="Work Sans" panose="00000500000000000000" pitchFamily="2" charset="0"/>
              </a:rPr>
              <a:t>) et des étudiants internationaux individuels primo-arrivants (Laura Tran, </a:t>
            </a:r>
            <a:r>
              <a:rPr lang="fr-FR" altLang="fr-FR" sz="1500" kern="0" dirty="0">
                <a:latin typeface="Work Sans" panose="00000500000000000000" pitchFamily="2" charset="0"/>
              </a:rPr>
              <a:t>bureau A0260</a:t>
            </a:r>
            <a:r>
              <a:rPr lang="fr-FR" altLang="fr-FR" sz="1500" b="1" kern="0" dirty="0">
                <a:latin typeface="Work Sans" panose="00000500000000000000" pitchFamily="2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b="1" kern="0" dirty="0">
                <a:latin typeface="Work Sans" panose="00000500000000000000" pitchFamily="2" charset="0"/>
              </a:rPr>
              <a:t>Parrainage</a:t>
            </a:r>
            <a:r>
              <a:rPr lang="fr-FR" altLang="fr-FR" sz="1500" kern="0" dirty="0">
                <a:latin typeface="Work Sans" panose="00000500000000000000" pitchFamily="2" charset="0"/>
              </a:rPr>
              <a:t> </a:t>
            </a:r>
            <a:r>
              <a:rPr lang="fr-FR" altLang="fr-FR" sz="1500" b="1" kern="0" dirty="0">
                <a:latin typeface="Work Sans" panose="00000500000000000000" pitchFamily="2" charset="0"/>
              </a:rPr>
              <a:t>des étudiants internationaux </a:t>
            </a:r>
            <a:r>
              <a:rPr lang="fr-FR" altLang="fr-FR" sz="1500" kern="0" dirty="0">
                <a:latin typeface="Work Sans" panose="00000500000000000000" pitchFamily="2" charset="0"/>
              </a:rPr>
              <a:t>par les étudiants de Tours</a:t>
            </a:r>
            <a:endParaRPr lang="fr-FR" altLang="fr-FR" sz="1500" b="1" kern="0" dirty="0">
              <a:latin typeface="Work Sans" panose="000005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90809" y="4654020"/>
            <a:ext cx="540060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lvl="1">
              <a:lnSpc>
                <a:spcPct val="110000"/>
              </a:lnSpc>
            </a:pPr>
            <a:r>
              <a:rPr lang="fr-FR" altLang="fr-FR" sz="1200" b="1" kern="0" dirty="0">
                <a:latin typeface="Work Sans" panose="00000500000000000000" pitchFamily="2" charset="0"/>
              </a:rPr>
              <a:t>Direction des Relations Internationales </a:t>
            </a:r>
            <a:r>
              <a:rPr lang="fr-FR" altLang="fr-FR" sz="1200" kern="0" dirty="0">
                <a:latin typeface="Work Sans" panose="00000500000000000000" pitchFamily="2" charset="0"/>
              </a:rPr>
              <a:t>(DRI)</a:t>
            </a:r>
          </a:p>
          <a:p>
            <a:pPr lvl="1">
              <a:lnSpc>
                <a:spcPct val="110000"/>
              </a:lnSpc>
            </a:pPr>
            <a:r>
              <a:rPr lang="fr-FR" altLang="fr-FR" sz="1200" kern="0" dirty="0">
                <a:latin typeface="Work Sans" panose="00000500000000000000" pitchFamily="2" charset="0"/>
              </a:rPr>
              <a:t>Site du Plat d’Etain – Bâtiment </a:t>
            </a:r>
            <a:r>
              <a:rPr lang="fr-FR" altLang="fr-FR" sz="1200" kern="0" dirty="0" smtClean="0">
                <a:latin typeface="Work Sans" panose="00000500000000000000" pitchFamily="2" charset="0"/>
              </a:rPr>
              <a:t>A - RDC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r>
              <a:rPr lang="fr-FR" altLang="fr-FR" sz="1200" kern="0" dirty="0">
                <a:latin typeface="Work Sans" panose="00000500000000000000" pitchFamily="2" charset="0"/>
                <a:hlinkClick r:id="rId2"/>
              </a:rPr>
              <a:t>univ-tours.fr/international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endParaRPr lang="fr-FR" altLang="fr-FR" sz="1200" b="1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2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004578" y="36512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4004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Services numériques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95536" y="909296"/>
            <a:ext cx="8568952" cy="49685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500" b="1" kern="0" dirty="0">
                <a:latin typeface="Work Sans" panose="00000500000000000000" pitchFamily="2" charset="0"/>
              </a:rPr>
              <a:t>La Direction des Systèmes d’Information met à disposition les outils et services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500" b="1" kern="0" dirty="0">
                <a:latin typeface="Work Sans" panose="00000500000000000000" pitchFamily="2" charset="0"/>
              </a:rPr>
              <a:t> numériques indispensables au bon déroulement de votre scolarité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600" b="1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</a:rPr>
              <a:t>Identifiants d’</a:t>
            </a:r>
            <a:r>
              <a:rPr lang="fr-FR" altLang="fr-FR" sz="1500" kern="0" dirty="0">
                <a:latin typeface="Work Sans" panose="00000500000000000000" pitchFamily="2" charset="0"/>
                <a:hlinkClick r:id="rId2"/>
              </a:rPr>
              <a:t>accès</a:t>
            </a:r>
            <a:r>
              <a:rPr lang="fr-FR" altLang="fr-FR" sz="1500" kern="0" dirty="0">
                <a:latin typeface="Work Sans" panose="00000500000000000000" pitchFamily="2" charset="0"/>
              </a:rPr>
              <a:t> au système d’information de l’université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  <a:hlinkClick r:id="rId3"/>
              </a:rPr>
              <a:t>Espace Numérique de Travail</a:t>
            </a:r>
            <a:r>
              <a:rPr lang="fr-FR" altLang="fr-FR" sz="1500" kern="0" dirty="0">
                <a:latin typeface="Work Sans" panose="00000500000000000000" pitchFamily="2" charset="0"/>
              </a:rPr>
              <a:t>, avec accès à votre dossier étudiant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</a:rPr>
              <a:t>Le dispositif </a:t>
            </a:r>
            <a:r>
              <a:rPr lang="fr-FR" altLang="fr-FR" sz="1500" kern="0" dirty="0">
                <a:latin typeface="Work Sans" panose="00000500000000000000" pitchFamily="2" charset="0"/>
                <a:hlinkClick r:id="rId4" action="ppaction://hlinkfile"/>
              </a:rPr>
              <a:t>Célène</a:t>
            </a:r>
            <a:r>
              <a:rPr lang="fr-FR" altLang="fr-FR" sz="1500" kern="0" dirty="0">
                <a:latin typeface="Work Sans" panose="00000500000000000000" pitchFamily="2" charset="0"/>
              </a:rPr>
              <a:t> (cours en ligne)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</a:rPr>
              <a:t>L’environnement complet Microsoft Office 365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</a:rPr>
              <a:t>Salles libre service dans les composantes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</a:rPr>
              <a:t>Services d’impression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décentralisée</a:t>
            </a:r>
            <a:endParaRPr lang="fr-FR" altLang="fr-FR" sz="15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</a:rPr>
              <a:t>Services réseaux Wifi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05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altLang="fr-FR" sz="1500" kern="0" dirty="0">
                <a:latin typeface="Work Sans" panose="00000500000000000000" pitchFamily="2" charset="0"/>
              </a:rPr>
              <a:t>Le support technique est déconcentré par composante dans chaque antenne locale de la DSI</a:t>
            </a:r>
            <a:endParaRPr lang="fr-FR" altLang="fr-FR" sz="1500" b="1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altLang="fr-FR" sz="7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500" b="1" kern="0" dirty="0">
                <a:latin typeface="Work Sans" panose="00000500000000000000" pitchFamily="2" charset="0"/>
              </a:rPr>
              <a:t>Des services audio-visuels par composante et des </a:t>
            </a:r>
            <a:r>
              <a:rPr lang="fr-FR" altLang="fr-FR" sz="1500" b="1" kern="0" dirty="0">
                <a:latin typeface="Work Sans" panose="00000500000000000000" pitchFamily="2" charset="0"/>
                <a:hlinkClick r:id="rId5"/>
              </a:rPr>
              <a:t>Fac </a:t>
            </a:r>
            <a:r>
              <a:rPr lang="fr-FR" altLang="fr-FR" sz="1500" b="1" kern="0" dirty="0" err="1">
                <a:latin typeface="Work Sans" panose="00000500000000000000" pitchFamily="2" charset="0"/>
                <a:hlinkClick r:id="rId5"/>
              </a:rPr>
              <a:t>Labs</a:t>
            </a:r>
            <a:r>
              <a:rPr lang="fr-FR" altLang="fr-FR" sz="1500" b="1" kern="0" dirty="0">
                <a:latin typeface="Work Sans" panose="00000500000000000000" pitchFamily="2" charset="0"/>
                <a:hlinkClick r:id="rId5"/>
              </a:rPr>
              <a:t> </a:t>
            </a:r>
            <a:r>
              <a:rPr lang="fr-FR" altLang="fr-FR" sz="1500" b="1" kern="0" dirty="0">
                <a:latin typeface="Work Sans" panose="00000500000000000000" pitchFamily="2" charset="0"/>
              </a:rPr>
              <a:t>sont également disponibles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altLang="fr-FR" sz="1400" u="sng" kern="0" dirty="0">
              <a:latin typeface="Work Sans" panose="00000500000000000000" pitchFamily="2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altLang="fr-FR" sz="1400" u="sng" kern="0" dirty="0">
              <a:latin typeface="Work Sans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1604" y="4411085"/>
            <a:ext cx="5184576" cy="1501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lvl="1">
              <a:lnSpc>
                <a:spcPct val="110000"/>
              </a:lnSpc>
            </a:pPr>
            <a:r>
              <a:rPr lang="fr-FR" altLang="fr-FR" sz="1200" b="1" kern="0" dirty="0">
                <a:latin typeface="Work Sans" panose="00000500000000000000" pitchFamily="2" charset="0"/>
              </a:rPr>
              <a:t>Direction des Systèmes d’Information</a:t>
            </a:r>
          </a:p>
          <a:p>
            <a:pPr lvl="1">
              <a:lnSpc>
                <a:spcPct val="110000"/>
              </a:lnSpc>
            </a:pPr>
            <a:r>
              <a:rPr lang="fr-FR" altLang="fr-FR" sz="1200" kern="0" dirty="0">
                <a:latin typeface="Work Sans" panose="00000500000000000000" pitchFamily="2" charset="0"/>
              </a:rPr>
              <a:t>Catalogue des services sur : </a:t>
            </a:r>
            <a:r>
              <a:rPr lang="fr-FR" altLang="fr-FR" sz="1200" kern="0" dirty="0">
                <a:latin typeface="Work Sans" panose="00000500000000000000" pitchFamily="2" charset="0"/>
                <a:hlinkClick r:id="rId6"/>
              </a:rPr>
              <a:t>https://www.univ-tours.fr/vie-pratique/ressources-numeriques</a:t>
            </a:r>
            <a:r>
              <a:rPr lang="fr-FR" altLang="fr-FR" sz="1200" kern="0" dirty="0">
                <a:latin typeface="Work Sans" panose="00000500000000000000" pitchFamily="2" charset="0"/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fr-FR" altLang="fr-FR" sz="1200" kern="0" dirty="0">
                <a:latin typeface="Work Sans" panose="00000500000000000000" pitchFamily="2" charset="0"/>
              </a:rPr>
              <a:t>Secrétariat : 02 47 36 73 34</a:t>
            </a:r>
          </a:p>
          <a:p>
            <a:pPr lvl="1">
              <a:lnSpc>
                <a:spcPct val="110000"/>
              </a:lnSpc>
            </a:pPr>
            <a:r>
              <a:rPr lang="fr-FR" altLang="fr-FR" sz="1200" kern="0" dirty="0">
                <a:latin typeface="Work Sans" panose="00000500000000000000" pitchFamily="2" charset="0"/>
              </a:rPr>
              <a:t>60, rue du Plat d’Etain – 37020 Tours</a:t>
            </a:r>
          </a:p>
          <a:p>
            <a:pPr lvl="1">
              <a:lnSpc>
                <a:spcPct val="110000"/>
              </a:lnSpc>
            </a:pP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5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067921" y="36512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Arial" panose="020B0604020202020204"/>
              </a:rPr>
              <a:t>La Maison de l’Orientation et de l’Insertion Professionnelle (MOIP) 1/2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95536" y="1287923"/>
            <a:ext cx="8301608" cy="4248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b="1" kern="0" dirty="0" smtClean="0">
                <a:latin typeface="Work Sans" panose="00000500000000000000" pitchFamily="2" charset="0"/>
              </a:rPr>
              <a:t>INFORMATION </a:t>
            </a:r>
            <a:r>
              <a:rPr lang="fr-FR" altLang="fr-FR" sz="1500" b="1" kern="0" dirty="0">
                <a:latin typeface="Work Sans" panose="00000500000000000000" pitchFamily="2" charset="0"/>
              </a:rPr>
              <a:t>– ORIENTATION – CONSEIL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kern="0" dirty="0">
              <a:latin typeface="Work Sans" panose="00000500000000000000" pitchFamily="2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500" b="1" kern="0" dirty="0">
                <a:latin typeface="Work Sans" panose="00000500000000000000" pitchFamily="2" charset="0"/>
              </a:rPr>
              <a:t>Une équipe est à votre écoute </a:t>
            </a:r>
            <a:r>
              <a:rPr lang="fr-FR" altLang="fr-FR" sz="1500" kern="0" dirty="0">
                <a:latin typeface="Work Sans" panose="00000500000000000000" pitchFamily="2" charset="0"/>
              </a:rPr>
              <a:t>pour répondre à toutes vos questions d’orientation. Vous pouvez bénéficier d’un </a:t>
            </a:r>
            <a:r>
              <a:rPr lang="fr-FR" altLang="fr-FR" sz="1500" b="1" kern="0" dirty="0">
                <a:latin typeface="Work Sans" panose="00000500000000000000" pitchFamily="2" charset="0"/>
              </a:rPr>
              <a:t>entretien individuel avec un conseiller</a:t>
            </a:r>
            <a:r>
              <a:rPr lang="fr-FR" altLang="fr-FR" sz="1500" kern="0" dirty="0">
                <a:latin typeface="Work Sans" panose="00000500000000000000" pitchFamily="2" charset="0"/>
              </a:rPr>
              <a:t> 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envisager sa poursuite d’études,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s’informer sur les réorientations possibles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,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être renseigné sur </a:t>
            </a:r>
            <a:r>
              <a:rPr lang="fr-FR" altLang="fr-FR" sz="1500" kern="0" dirty="0" err="1" smtClean="0">
                <a:latin typeface="Work Sans" panose="00000500000000000000" pitchFamily="2" charset="0"/>
              </a:rPr>
              <a:t>Parcoursup</a:t>
            </a:r>
            <a:endParaRPr lang="fr-FR" altLang="fr-FR" sz="15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connaître les exigences des formations et leurs débouchés (MOBIL),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accéder à une documentation sur les études, les établissements, les métiers, les concours, le marché de l’emploi, etc.</a:t>
            </a:r>
            <a:endParaRPr lang="fr-FR" altLang="fr-FR" sz="1500" b="1" kern="0" dirty="0">
              <a:latin typeface="Work Sans" panose="000005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13837" y="3966871"/>
            <a:ext cx="6028401" cy="202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b="1" kern="0" dirty="0">
                <a:latin typeface="Work Sans" panose="00000500000000000000" pitchFamily="2" charset="0"/>
              </a:rPr>
              <a:t>Maison de l’Orientation et de l’Insertion Professionnelle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  <a:hlinkClick r:id="rId2"/>
              </a:rPr>
              <a:t>univ-tours.fr/</a:t>
            </a:r>
            <a:r>
              <a:rPr lang="fr-FR" altLang="fr-FR" sz="1200" kern="0" dirty="0" err="1">
                <a:latin typeface="Work Sans" panose="00000500000000000000" pitchFamily="2" charset="0"/>
                <a:hlinkClick r:id="rId2"/>
              </a:rPr>
              <a:t>moip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Site du Plat d’Etain – Bâtiment A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Mail : moip@univ-tours.fr 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Tél : 02 47 36 81 70</a:t>
            </a:r>
          </a:p>
          <a:p>
            <a:pPr lvl="1">
              <a:lnSpc>
                <a:spcPct val="110000"/>
              </a:lnSpc>
            </a:pPr>
            <a:endParaRPr lang="fr-FR" altLang="fr-FR" sz="12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endParaRPr lang="fr-FR" altLang="fr-FR" sz="1400" b="1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6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87960" y="1354064"/>
            <a:ext cx="8301608" cy="41447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b="1" kern="0" dirty="0">
              <a:solidFill>
                <a:srgbClr val="FF0000"/>
              </a:solidFill>
              <a:latin typeface="Work Sans" panose="00000500000000000000" pitchFamily="2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87960" y="1406376"/>
            <a:ext cx="8301608" cy="4248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10000"/>
              </a:lnSpc>
              <a:buNone/>
            </a:pPr>
            <a:r>
              <a:rPr lang="fr-FR" altLang="fr-FR" sz="1500" b="1" dirty="0">
                <a:latin typeface="Work Sans" panose="00000500000000000000" pitchFamily="2" charset="0"/>
              </a:rPr>
              <a:t>AIDE A l’INSERTION PROFESSIONNELLE  - RECHERCHE STAGES / EMPLOIS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fr-FR" altLang="fr-FR" sz="1500" dirty="0">
                <a:latin typeface="Work Sans" panose="00000500000000000000" pitchFamily="2" charset="0"/>
              </a:rPr>
              <a:t>Apprendre à rédiger son CV, sa lettre de motivation, son dossier de candidature pour une </a:t>
            </a:r>
            <a:r>
              <a:rPr lang="fr-FR" altLang="fr-FR" sz="1500" dirty="0" smtClean="0">
                <a:latin typeface="Work Sans" panose="00000500000000000000" pitchFamily="2" charset="0"/>
              </a:rPr>
              <a:t>formation </a:t>
            </a:r>
            <a:r>
              <a:rPr lang="fr-FR" altLang="fr-FR" sz="1500" dirty="0">
                <a:latin typeface="Work Sans" panose="00000500000000000000" pitchFamily="2" charset="0"/>
              </a:rPr>
              <a:t>sélective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Préparer son entretien de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recrutement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Bénéficier des services d’</a:t>
            </a:r>
            <a:r>
              <a:rPr lang="fr-FR" altLang="fr-FR" sz="1500" kern="0" dirty="0" err="1" smtClean="0">
                <a:latin typeface="Work Sans" panose="00000500000000000000" pitchFamily="2" charset="0"/>
              </a:rPr>
              <a:t>AfterFac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, l’Espace Emploi de l’Université à Mame</a:t>
            </a:r>
            <a:endParaRPr lang="fr-FR" altLang="fr-FR" sz="15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Trouver des offres de stages et de jobs sur </a:t>
            </a:r>
            <a:r>
              <a:rPr lang="fr-FR" altLang="fr-FR" sz="1500" kern="0" dirty="0" err="1">
                <a:latin typeface="Work Sans" panose="00000500000000000000" pitchFamily="2" charset="0"/>
              </a:rPr>
              <a:t>R’Pro</a:t>
            </a:r>
            <a:endParaRPr lang="fr-FR" altLang="fr-FR" sz="15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>
                <a:latin typeface="Work Sans" panose="00000500000000000000" pitchFamily="2" charset="0"/>
              </a:rPr>
              <a:t>S’informer sur les métiers et rencontrer des professionnels (conférences métiers, visites d’entreprises, tables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rondes, job </a:t>
            </a:r>
            <a:r>
              <a:rPr lang="fr-FR" altLang="fr-FR" sz="1500" kern="0" dirty="0" err="1" smtClean="0">
                <a:latin typeface="Work Sans" panose="00000500000000000000" pitchFamily="2" charset="0"/>
              </a:rPr>
              <a:t>dating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)</a:t>
            </a:r>
            <a:endParaRPr lang="fr-FR" altLang="fr-FR" sz="1500" kern="0" dirty="0">
              <a:latin typeface="Work Sans" panose="00000500000000000000" pitchFamily="2" charset="0"/>
            </a:endParaRPr>
          </a:p>
          <a:p>
            <a:pPr marL="400050" lvl="1" indent="0">
              <a:buNone/>
            </a:pPr>
            <a:endParaRPr lang="fr-FR" sz="500" b="1" dirty="0">
              <a:latin typeface="Work Sans" panose="00000500000000000000" pitchFamily="2" charset="0"/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fr-FR" sz="1500" b="1" dirty="0">
                <a:latin typeface="Work Sans" panose="00000500000000000000" pitchFamily="2" charset="0"/>
              </a:rPr>
              <a:t>DEVELOPPER L’ESPRIT D’ENTREPRENDRE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1500" kern="0" dirty="0" smtClean="0">
                <a:latin typeface="Work Sans" panose="00000500000000000000" pitchFamily="2" charset="0"/>
              </a:rPr>
              <a:t>Sensibilisation</a:t>
            </a:r>
            <a:r>
              <a:rPr lang="fr-FR" sz="1500" dirty="0" smtClean="0">
                <a:latin typeface="Work Sans" panose="00000500000000000000" pitchFamily="2" charset="0"/>
              </a:rPr>
              <a:t> </a:t>
            </a:r>
            <a:r>
              <a:rPr lang="fr-FR" sz="1500" dirty="0">
                <a:latin typeface="Work Sans" panose="00000500000000000000" pitchFamily="2" charset="0"/>
              </a:rPr>
              <a:t>et accompagnement à la création </a:t>
            </a:r>
            <a:r>
              <a:rPr lang="fr-FR" sz="1500" dirty="0" smtClean="0">
                <a:latin typeface="Work Sans" panose="00000500000000000000" pitchFamily="2" charset="0"/>
              </a:rPr>
              <a:t>d’entreprise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1500" dirty="0" smtClean="0">
                <a:latin typeface="Work Sans" panose="00000500000000000000" pitchFamily="2" charset="0"/>
              </a:rPr>
              <a:t>Obtenir le statut d’Etudiant Entrepreneur</a:t>
            </a:r>
            <a:endParaRPr lang="fr-FR" sz="1500" dirty="0">
              <a:latin typeface="Work Sans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5544" y="4402385"/>
            <a:ext cx="6028401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b="1" kern="0" dirty="0">
                <a:latin typeface="Work Sans" panose="00000500000000000000" pitchFamily="2" charset="0"/>
              </a:rPr>
              <a:t>Maison de l’Orientation et de l’Insertion Professionnelle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  <a:hlinkClick r:id="rId2"/>
              </a:rPr>
              <a:t>univ-tours.fr/</a:t>
            </a:r>
            <a:r>
              <a:rPr lang="fr-FR" altLang="fr-FR" sz="1200" kern="0" dirty="0" err="1">
                <a:latin typeface="Work Sans" panose="00000500000000000000" pitchFamily="2" charset="0"/>
                <a:hlinkClick r:id="rId2"/>
              </a:rPr>
              <a:t>moip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Site du Plat d’Etain – Bâtiment A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Mail : moip@univ-tours.fr 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Tél : 02 47 36 81 70</a:t>
            </a:r>
          </a:p>
          <a:p>
            <a:pPr lvl="1">
              <a:lnSpc>
                <a:spcPct val="110000"/>
              </a:lnSpc>
            </a:pPr>
            <a:endParaRPr lang="fr-FR" altLang="fr-FR" sz="12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endParaRPr lang="fr-FR" altLang="fr-FR" sz="1200" b="1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</a:pPr>
            <a:endParaRPr lang="fr-FR" sz="1200" dirty="0">
              <a:latin typeface="Work Sans" panose="00000500000000000000" pitchFamily="2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067921" y="36512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Arial" panose="020B0604020202020204"/>
              </a:rPr>
              <a:t>La Maison de l’Orientation et de l’Insertion Professionnelle (MOIP) </a:t>
            </a:r>
            <a:r>
              <a:rPr lang="fr-FR" sz="2400" dirty="0" smtClean="0">
                <a:latin typeface="Arial" panose="020B0604020202020204"/>
              </a:rPr>
              <a:t>2/2</a:t>
            </a:r>
            <a:endParaRPr lang="fr-FR" sz="2400" dirty="0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28982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09600" y="768958"/>
            <a:ext cx="8377238" cy="47805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400" kern="0" dirty="0">
                <a:latin typeface="Work Sans" panose="00000500000000000000" pitchFamily="2" charset="0"/>
              </a:rPr>
              <a:t>A l’attention des étudiants (re)venant à l’université après avoir interrompu leurs études pour entrer dans la vie active,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000" kern="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400" b="1" kern="0" dirty="0">
                <a:latin typeface="Work Sans" panose="00000500000000000000" pitchFamily="2" charset="0"/>
              </a:rPr>
              <a:t>Une équipe de 10 conseillers pour </a:t>
            </a:r>
            <a:r>
              <a:rPr lang="fr-FR" altLang="fr-FR" sz="1400" b="1" kern="0" dirty="0" smtClean="0">
                <a:latin typeface="Work Sans" panose="00000500000000000000" pitchFamily="2" charset="0"/>
              </a:rPr>
              <a:t>vous accompagner :</a:t>
            </a:r>
            <a:endParaRPr lang="fr-FR" altLang="fr-FR" sz="1400" b="1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A établir convention </a:t>
            </a:r>
            <a:r>
              <a:rPr lang="fr-FR" altLang="fr-FR" sz="1400" kern="0" dirty="0">
                <a:latin typeface="Work Sans" panose="00000500000000000000" pitchFamily="2" charset="0"/>
              </a:rPr>
              <a:t>de formation professionnelle continue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(avant début formation)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A établir déclarations </a:t>
            </a:r>
            <a:r>
              <a:rPr lang="fr-FR" altLang="fr-FR" sz="1400" kern="0" dirty="0">
                <a:latin typeface="Work Sans" panose="00000500000000000000" pitchFamily="2" charset="0"/>
              </a:rPr>
              <a:t>mensuelles d’assiduité en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formation (pendant formation)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A remplir vos dossiers de demandes </a:t>
            </a:r>
            <a:r>
              <a:rPr lang="fr-FR" altLang="fr-FR" sz="1400" kern="0" dirty="0">
                <a:latin typeface="Work Sans" panose="00000500000000000000" pitchFamily="2" charset="0"/>
              </a:rPr>
              <a:t>de financement (avant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début formation</a:t>
            </a:r>
            <a:r>
              <a:rPr lang="fr-FR" altLang="fr-FR" sz="1400" kern="0" dirty="0">
                <a:latin typeface="Work Sans" panose="00000500000000000000" pitchFamily="2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Interlocuteur privilégié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de votre </a:t>
            </a:r>
            <a:r>
              <a:rPr lang="fr-FR" altLang="fr-FR" sz="1400" kern="0" dirty="0">
                <a:latin typeface="Work Sans" panose="00000500000000000000" pitchFamily="2" charset="0"/>
              </a:rPr>
              <a:t>employeur ou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de Pôle </a:t>
            </a:r>
            <a:r>
              <a:rPr lang="fr-FR" altLang="fr-FR" sz="1400" kern="0" dirty="0">
                <a:latin typeface="Work Sans" panose="00000500000000000000" pitchFamily="2" charset="0"/>
              </a:rPr>
              <a:t>emploi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A remplir votre dossier </a:t>
            </a:r>
            <a:r>
              <a:rPr lang="fr-FR" altLang="fr-FR" sz="1400" kern="0" dirty="0">
                <a:latin typeface="Work Sans" panose="00000500000000000000" pitchFamily="2" charset="0"/>
              </a:rPr>
              <a:t>d’aide à l’inscription sur critères sociaux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100" kern="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400" b="1" kern="0" dirty="0">
                <a:latin typeface="Work Sans" panose="00000500000000000000" pitchFamily="2" charset="0"/>
              </a:rPr>
              <a:t>5 antennes de formation continue 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Blois : IUT de Blois 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La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Riche : UFR Médecine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Portalis : UFR Droit Eco et Sc. Soc.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Tanneurs : UFR Arts et Sc. Hum, et UFR Lettres Langues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 smtClean="0">
                <a:latin typeface="Work Sans" panose="00000500000000000000" pitchFamily="2" charset="0"/>
              </a:rPr>
              <a:t>Plat d’étain : EPU, UFR SC et Techniques, UFR Sc. Pharmaceutiques, CESR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latin typeface="Work Sans" panose="00000500000000000000" pitchFamily="2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altLang="fr-FR" sz="1400" b="1" kern="0" dirty="0">
                <a:latin typeface="Work Sans" panose="00000500000000000000" pitchFamily="2" charset="0"/>
              </a:rPr>
              <a:t>Des événements pour partager vos expériences et vos parcours 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Réunions d’information collective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Salon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« Nouvelle </a:t>
            </a:r>
            <a:r>
              <a:rPr lang="fr-FR" altLang="fr-FR" sz="1400" kern="0" dirty="0">
                <a:latin typeface="Work Sans" panose="00000500000000000000" pitchFamily="2" charset="0"/>
              </a:rPr>
              <a:t>Vie </a:t>
            </a:r>
            <a:r>
              <a:rPr lang="fr-FR" altLang="fr-FR" sz="1400" kern="0" dirty="0" smtClean="0">
                <a:latin typeface="Work Sans" panose="00000500000000000000" pitchFamily="2" charset="0"/>
              </a:rPr>
              <a:t>Professionnelle »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1400" kern="0" dirty="0">
                <a:latin typeface="Work Sans" panose="00000500000000000000" pitchFamily="2" charset="0"/>
              </a:rPr>
              <a:t>Groupe sur </a:t>
            </a:r>
            <a:r>
              <a:rPr lang="fr-FR" altLang="fr-FR" sz="1400" kern="0" dirty="0" err="1">
                <a:latin typeface="Work Sans" panose="00000500000000000000" pitchFamily="2" charset="0"/>
              </a:rPr>
              <a:t>R’Pro</a:t>
            </a:r>
            <a:endParaRPr lang="fr-FR" altLang="fr-FR" sz="1400" kern="0" dirty="0">
              <a:latin typeface="Work Sans" panose="00000500000000000000" pitchFamily="2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FR" altLang="fr-FR" sz="1200" kern="0" dirty="0">
              <a:latin typeface="Work Sans" panose="000005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600" dirty="0">
              <a:latin typeface="Work Sans" panose="00000500000000000000" pitchFamily="2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452438" y="365125"/>
            <a:ext cx="8301608" cy="4068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>
                <a:solidFill>
                  <a:srgbClr val="C4004E"/>
                </a:solidFill>
                <a:latin typeface="Arial" panose="020B0604020202020204"/>
              </a:rPr>
              <a:t>Les antennes de formation professionnelle continue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92080" y="5073486"/>
            <a:ext cx="385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 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b="1" kern="0" dirty="0">
                <a:latin typeface="Work Sans" panose="00000500000000000000" pitchFamily="2" charset="0"/>
              </a:rPr>
              <a:t>Service de formation continue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  <a:hlinkClick r:id="rId2"/>
              </a:rPr>
              <a:t>www.formation-continue.univ-tours.fr</a:t>
            </a:r>
            <a:r>
              <a:rPr lang="fr-FR" altLang="fr-FR" sz="1200" kern="0" dirty="0">
                <a:latin typeface="Work Sans" panose="00000500000000000000" pitchFamily="2" charset="0"/>
              </a:rPr>
              <a:t> </a:t>
            </a: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30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344C74-66D9-764A-B005-18C0AD69DCEF}"/>
              </a:ext>
            </a:extLst>
          </p:cNvPr>
          <p:cNvSpPr txBox="1"/>
          <p:nvPr/>
        </p:nvSpPr>
        <p:spPr>
          <a:xfrm>
            <a:off x="3271838" y="6129338"/>
            <a:ext cx="2793206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latin typeface="Sweet Sans Pro" panose="02000000000000000000" pitchFamily="2" charset="77"/>
                <a:cs typeface="Sweet Sans Pro" panose="02000000000000000000" pitchFamily="2" charset="77"/>
              </a:rPr>
              <a:t>BIENVENUE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8AF9D1-3B8A-8B45-9901-57992EB30DCB}"/>
              </a:ext>
            </a:extLst>
          </p:cNvPr>
          <p:cNvSpPr txBox="1"/>
          <p:nvPr/>
        </p:nvSpPr>
        <p:spPr>
          <a:xfrm>
            <a:off x="5600700" y="5743575"/>
            <a:ext cx="1121569" cy="385763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E3ACC3-896E-8742-9815-65103CF7C525}"/>
              </a:ext>
            </a:extLst>
          </p:cNvPr>
          <p:cNvSpPr txBox="1"/>
          <p:nvPr/>
        </p:nvSpPr>
        <p:spPr>
          <a:xfrm>
            <a:off x="5600699" y="6410088"/>
            <a:ext cx="1243013" cy="376475"/>
          </a:xfrm>
          <a:prstGeom prst="rect">
            <a:avLst/>
          </a:prstGeom>
          <a:solidFill>
            <a:srgbClr val="FEED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9963AC9-AA77-3E44-98E7-DF5BD6DEF1C4}"/>
              </a:ext>
            </a:extLst>
          </p:cNvPr>
          <p:cNvSpPr txBox="1">
            <a:spLocks/>
          </p:cNvSpPr>
          <p:nvPr/>
        </p:nvSpPr>
        <p:spPr>
          <a:xfrm>
            <a:off x="1256179" y="377955"/>
            <a:ext cx="7327726" cy="6876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>
                <a:solidFill>
                  <a:srgbClr val="C4004E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2400" dirty="0">
                <a:latin typeface="Arial" panose="020B0604020202020204"/>
              </a:rPr>
              <a:t>Le Service de la Vie Etudiante (</a:t>
            </a:r>
            <a:r>
              <a:rPr lang="fr-FR" sz="2400" dirty="0" smtClean="0">
                <a:latin typeface="Arial" panose="020B0604020202020204"/>
              </a:rPr>
              <a:t>SVE 1/2)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C4004E"/>
              </a:solidFill>
              <a:effectLst/>
              <a:uLnTx/>
              <a:uFillTx/>
              <a:latin typeface="Work Sans" panose="00000500000000000000" pitchFamily="2" charset="0"/>
              <a:ea typeface="+mj-ea"/>
              <a:cs typeface="+mj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06949" y="1086292"/>
            <a:ext cx="8301608" cy="4248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1600" b="1" kern="0" dirty="0">
                <a:latin typeface="Work Sans" panose="00000500000000000000" pitchFamily="2" charset="0"/>
              </a:rPr>
              <a:t>Les missions principales du s</a:t>
            </a:r>
            <a:r>
              <a:rPr lang="fr-FR" altLang="fr-FR" sz="1600" b="1" kern="0" dirty="0" smtClean="0">
                <a:latin typeface="Work Sans" panose="00000500000000000000" pitchFamily="2" charset="0"/>
              </a:rPr>
              <a:t>ervice :</a:t>
            </a:r>
          </a:p>
          <a:p>
            <a:pPr marL="85725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b="1" kern="0" dirty="0">
              <a:latin typeface="Work Sans" panose="00000500000000000000" pitchFamily="2" charset="0"/>
            </a:endParaRPr>
          </a:p>
          <a:p>
            <a:pPr marL="85725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900" b="1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b="1" kern="0" dirty="0" smtClean="0">
                <a:latin typeface="Work Sans" panose="00000500000000000000" pitchFamily="2" charset="0"/>
              </a:rPr>
              <a:t>Accueillir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 </a:t>
            </a:r>
            <a:r>
              <a:rPr lang="fr-FR" altLang="fr-FR" sz="1500" kern="0" dirty="0">
                <a:latin typeface="Work Sans" panose="00000500000000000000" pitchFamily="2" charset="0"/>
              </a:rPr>
              <a:t>l’ensemble des étudiants et les </a:t>
            </a:r>
            <a:r>
              <a:rPr lang="fr-FR" altLang="fr-FR" sz="1500" b="1" kern="0" dirty="0">
                <a:latin typeface="Work Sans" panose="00000500000000000000" pitchFamily="2" charset="0"/>
              </a:rPr>
              <a:t>aider à s’intégrer </a:t>
            </a:r>
            <a:r>
              <a:rPr lang="fr-FR" altLang="fr-FR" sz="1500" kern="0" dirty="0">
                <a:latin typeface="Work Sans" panose="00000500000000000000" pitchFamily="2" charset="0"/>
              </a:rPr>
              <a:t>à la vie universitaire </a:t>
            </a:r>
            <a:endParaRPr lang="fr-FR" altLang="fr-FR" sz="1500" kern="0" dirty="0" smtClean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b="1" kern="0" dirty="0" smtClean="0">
                <a:latin typeface="Work Sans" panose="00000500000000000000" pitchFamily="2" charset="0"/>
              </a:rPr>
              <a:t>Favoriser la proximité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des étudiants avec l’ensemble des </a:t>
            </a:r>
            <a:r>
              <a:rPr lang="fr-FR" altLang="fr-FR" sz="1500" b="1" kern="0" dirty="0" smtClean="0">
                <a:latin typeface="Work Sans" panose="00000500000000000000" pitchFamily="2" charset="0"/>
              </a:rPr>
              <a:t>services offerts par l’université </a:t>
            </a: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Accompagner les </a:t>
            </a:r>
            <a:r>
              <a:rPr lang="fr-FR" altLang="fr-FR" sz="1500" b="1" kern="0" dirty="0" smtClean="0">
                <a:latin typeface="Work Sans" panose="00000500000000000000" pitchFamily="2" charset="0"/>
              </a:rPr>
              <a:t>associations étudiantes </a:t>
            </a:r>
            <a:r>
              <a:rPr lang="fr-FR" altLang="fr-FR" sz="1500" kern="0" dirty="0" smtClean="0">
                <a:latin typeface="Work Sans" panose="00000500000000000000" pitchFamily="2" charset="0"/>
              </a:rPr>
              <a:t>dans leur développement</a:t>
            </a: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kern="0" dirty="0" smtClean="0">
                <a:latin typeface="Work Sans" panose="00000500000000000000" pitchFamily="2" charset="0"/>
              </a:rPr>
              <a:t>Promouvoir, valoriser et reconnaitre </a:t>
            </a:r>
            <a:r>
              <a:rPr lang="fr-FR" altLang="fr-FR" sz="1500" b="1" kern="0" dirty="0">
                <a:latin typeface="Work Sans" panose="00000500000000000000" pitchFamily="2" charset="0"/>
              </a:rPr>
              <a:t>les </a:t>
            </a:r>
            <a:r>
              <a:rPr lang="fr-FR" altLang="fr-FR" sz="1500" b="1" kern="0" dirty="0" smtClean="0">
                <a:latin typeface="Work Sans" panose="00000500000000000000" pitchFamily="2" charset="0"/>
              </a:rPr>
              <a:t>engagements </a:t>
            </a:r>
            <a:r>
              <a:rPr lang="fr-FR" altLang="fr-FR" sz="1500" kern="0" dirty="0">
                <a:latin typeface="Work Sans" panose="00000500000000000000" pitchFamily="2" charset="0"/>
              </a:rPr>
              <a:t>étudiant et citoyen </a:t>
            </a:r>
            <a:endParaRPr lang="fr-FR" altLang="fr-FR" sz="1500" kern="0" dirty="0" smtClean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500" kern="0" dirty="0">
              <a:latin typeface="Work Sans" panose="00000500000000000000" pitchFamily="2" charset="0"/>
            </a:endParaRP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altLang="fr-FR" sz="1500" b="1" kern="0" dirty="0" smtClean="0">
                <a:latin typeface="Work Sans" panose="00000500000000000000" pitchFamily="2" charset="0"/>
              </a:rPr>
              <a:t>Soutenir </a:t>
            </a:r>
            <a:r>
              <a:rPr lang="fr-FR" altLang="fr-FR" sz="1500" b="1" kern="0" dirty="0">
                <a:latin typeface="Work Sans" panose="00000500000000000000" pitchFamily="2" charset="0"/>
              </a:rPr>
              <a:t>la participation </a:t>
            </a:r>
            <a:r>
              <a:rPr lang="fr-FR" altLang="fr-FR" sz="1500" kern="0" dirty="0">
                <a:latin typeface="Work Sans" panose="00000500000000000000" pitchFamily="2" charset="0"/>
              </a:rPr>
              <a:t>étudiante aux </a:t>
            </a:r>
            <a:r>
              <a:rPr lang="fr-FR" altLang="fr-FR" sz="1500" b="1" kern="0" dirty="0">
                <a:latin typeface="Work Sans" panose="00000500000000000000" pitchFamily="2" charset="0"/>
              </a:rPr>
              <a:t>projets</a:t>
            </a:r>
            <a:r>
              <a:rPr lang="fr-FR" altLang="fr-FR" sz="1500" kern="0" dirty="0">
                <a:latin typeface="Work Sans" panose="00000500000000000000" pitchFamily="2" charset="0"/>
              </a:rPr>
              <a:t> de l’établissement sur les </a:t>
            </a:r>
            <a:r>
              <a:rPr lang="fr-FR" altLang="fr-FR" sz="1500" b="1" kern="0" dirty="0">
                <a:latin typeface="Work Sans" panose="00000500000000000000" pitchFamily="2" charset="0"/>
              </a:rPr>
              <a:t>campus</a:t>
            </a:r>
          </a:p>
          <a:p>
            <a:pPr marL="285750"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fr-FR" altLang="fr-FR" sz="1400" b="1" kern="0" dirty="0">
              <a:latin typeface="Work Sans" panose="00000500000000000000" pitchFamily="2" charset="0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b="1" kern="0" dirty="0">
              <a:latin typeface="Work Sans" panose="00000500000000000000" pitchFamily="2" charset="0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b="1" kern="0" dirty="0">
              <a:latin typeface="Work Sans" panose="00000500000000000000" pitchFamily="2" charset="0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600" kern="0" dirty="0">
              <a:latin typeface="Work Sans" panose="00000500000000000000" pitchFamily="2" charset="0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endParaRPr lang="fr-FR" altLang="fr-FR" sz="1400" b="1" kern="0" dirty="0">
              <a:latin typeface="Work Sans" panose="000005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44726" y="4375726"/>
            <a:ext cx="35081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u="sng" kern="0" dirty="0">
                <a:latin typeface="Work Sans" panose="00000500000000000000" pitchFamily="2" charset="0"/>
              </a:rPr>
              <a:t>Contact</a:t>
            </a:r>
            <a:r>
              <a:rPr lang="fr-FR" altLang="fr-FR" sz="1200" kern="0" dirty="0">
                <a:latin typeface="Work Sans" panose="00000500000000000000" pitchFamily="2" charset="0"/>
              </a:rPr>
              <a:t> :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b="1" kern="0" dirty="0" smtClean="0">
                <a:latin typeface="Work Sans" panose="00000500000000000000" pitchFamily="2" charset="0"/>
              </a:rPr>
              <a:t>Service </a:t>
            </a:r>
            <a:r>
              <a:rPr lang="fr-FR" altLang="fr-FR" sz="1200" b="1" kern="0" dirty="0">
                <a:latin typeface="Work Sans" panose="00000500000000000000" pitchFamily="2" charset="0"/>
              </a:rPr>
              <a:t>de la Vie Etudiante </a:t>
            </a:r>
            <a:r>
              <a:rPr lang="fr-FR" altLang="fr-FR" sz="1200" kern="0" dirty="0" smtClean="0">
                <a:latin typeface="Work Sans" panose="00000500000000000000" pitchFamily="2" charset="0"/>
              </a:rPr>
              <a:t>(</a:t>
            </a:r>
            <a:r>
              <a:rPr lang="fr-FR" altLang="fr-FR" sz="1200" kern="0" dirty="0">
                <a:latin typeface="Work Sans" panose="00000500000000000000" pitchFamily="2" charset="0"/>
              </a:rPr>
              <a:t>S</a:t>
            </a:r>
            <a:r>
              <a:rPr lang="fr-FR" altLang="fr-FR" sz="1200" kern="0" dirty="0" smtClean="0">
                <a:latin typeface="Work Sans" panose="00000500000000000000" pitchFamily="2" charset="0"/>
              </a:rPr>
              <a:t>VE</a:t>
            </a:r>
            <a:r>
              <a:rPr lang="fr-FR" altLang="fr-FR" sz="1200" kern="0" dirty="0">
                <a:latin typeface="Work Sans" panose="00000500000000000000" pitchFamily="2" charset="0"/>
              </a:rPr>
              <a:t>)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Site du Plat d’Etain – Bâtiment A</a:t>
            </a: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Mail : </a:t>
            </a:r>
            <a:r>
              <a:rPr lang="fr-FR" altLang="fr-FR" sz="1200" kern="0" dirty="0">
                <a:latin typeface="Work Sans" panose="00000500000000000000" pitchFamily="2" charset="0"/>
                <a:hlinkClick r:id="rId2"/>
              </a:rPr>
              <a:t>bve@univ-tours.fr</a:t>
            </a:r>
            <a:endParaRPr lang="fr-FR" altLang="fr-FR" sz="1200" kern="0" dirty="0">
              <a:latin typeface="Work Sans" panose="00000500000000000000" pitchFamily="2" charset="0"/>
            </a:endParaRPr>
          </a:p>
          <a:p>
            <a:pPr marL="542925" lvl="1" indent="0">
              <a:spcBef>
                <a:spcPts val="0"/>
              </a:spcBef>
              <a:buNone/>
            </a:pPr>
            <a:r>
              <a:rPr lang="fr-FR" altLang="fr-FR" sz="1200" kern="0" dirty="0">
                <a:latin typeface="Work Sans" panose="00000500000000000000" pitchFamily="2" charset="0"/>
              </a:rPr>
              <a:t>Tél : 02 47 36 66 56</a:t>
            </a:r>
            <a:endParaRPr lang="fr-FR" sz="1200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48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1985</Words>
  <Application>Microsoft Office PowerPoint</Application>
  <PresentationFormat>Affichage à l'écran (4:3)</PresentationFormat>
  <Paragraphs>290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Sweet Sans Pro</vt:lpstr>
      <vt:lpstr>Wingdings</vt:lpstr>
      <vt:lpstr>Work Sans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Louault</dc:creator>
  <cp:lastModifiedBy>Bénédicte FROMENT</cp:lastModifiedBy>
  <cp:revision>40</cp:revision>
  <dcterms:created xsi:type="dcterms:W3CDTF">2020-01-30T08:48:53Z</dcterms:created>
  <dcterms:modified xsi:type="dcterms:W3CDTF">2020-08-28T07:59:01Z</dcterms:modified>
</cp:coreProperties>
</file>