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3" r:id="rId3"/>
    <p:sldId id="303" r:id="rId4"/>
    <p:sldId id="294" r:id="rId5"/>
    <p:sldId id="312" r:id="rId6"/>
    <p:sldId id="280" r:id="rId7"/>
    <p:sldId id="289" r:id="rId8"/>
    <p:sldId id="270" r:id="rId9"/>
    <p:sldId id="318" r:id="rId10"/>
    <p:sldId id="320" r:id="rId11"/>
    <p:sldId id="272" r:id="rId12"/>
    <p:sldId id="295" r:id="rId13"/>
    <p:sldId id="273" r:id="rId14"/>
    <p:sldId id="281" r:id="rId15"/>
    <p:sldId id="314" r:id="rId16"/>
    <p:sldId id="291" r:id="rId17"/>
    <p:sldId id="319" r:id="rId18"/>
    <p:sldId id="284" r:id="rId19"/>
    <p:sldId id="296" r:id="rId20"/>
    <p:sldId id="298" r:id="rId21"/>
    <p:sldId id="297" r:id="rId22"/>
    <p:sldId id="260" r:id="rId23"/>
    <p:sldId id="267" r:id="rId24"/>
    <p:sldId id="308" r:id="rId25"/>
    <p:sldId id="274" r:id="rId26"/>
    <p:sldId id="315" r:id="rId27"/>
    <p:sldId id="316" r:id="rId28"/>
    <p:sldId id="309" r:id="rId29"/>
    <p:sldId id="268" r:id="rId30"/>
    <p:sldId id="311" r:id="rId31"/>
    <p:sldId id="265" r:id="rId32"/>
    <p:sldId id="302" r:id="rId33"/>
    <p:sldId id="266" r:id="rId34"/>
    <p:sldId id="283" r:id="rId35"/>
    <p:sldId id="290" r:id="rId36"/>
    <p:sldId id="304" r:id="rId37"/>
    <p:sldId id="305" r:id="rId38"/>
    <p:sldId id="269" r:id="rId39"/>
    <p:sldId id="275" r:id="rId40"/>
    <p:sldId id="276" r:id="rId41"/>
    <p:sldId id="286" r:id="rId42"/>
    <p:sldId id="301" r:id="rId43"/>
    <p:sldId id="306" r:id="rId44"/>
    <p:sldId id="277" r:id="rId45"/>
    <p:sldId id="278" r:id="rId46"/>
    <p:sldId id="279" r:id="rId47"/>
    <p:sldId id="299" r:id="rId48"/>
    <p:sldId id="300" r:id="rId49"/>
    <p:sldId id="307" r:id="rId50"/>
    <p:sldId id="310" r:id="rId5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4753"/>
  </p:normalViewPr>
  <p:slideViewPr>
    <p:cSldViewPr snapToGrid="0" snapToObjects="1">
      <p:cViewPr varScale="1">
        <p:scale>
          <a:sx n="101" d="100"/>
          <a:sy n="101" d="100"/>
        </p:scale>
        <p:origin x="-162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9.svg"/><Relationship Id="rId5" Type="http://schemas.openxmlformats.org/officeDocument/2006/relationships/image" Target="../media/image18.png"/><Relationship Id="rId6" Type="http://schemas.openxmlformats.org/officeDocument/2006/relationships/image" Target="../media/image21.svg"/><Relationship Id="rId7" Type="http://schemas.openxmlformats.org/officeDocument/2006/relationships/image" Target="../media/image19.png"/><Relationship Id="rId8" Type="http://schemas.openxmlformats.org/officeDocument/2006/relationships/image" Target="../media/image23.svg"/><Relationship Id="rId9" Type="http://schemas.openxmlformats.org/officeDocument/2006/relationships/image" Target="../media/image20.png"/><Relationship Id="rId10" Type="http://schemas.openxmlformats.org/officeDocument/2006/relationships/image" Target="../media/image25.svg"/><Relationship Id="rId1" Type="http://schemas.openxmlformats.org/officeDocument/2006/relationships/image" Target="../media/image16.png"/><Relationship Id="rId2"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6AB86A-3D11-4DE4-A553-C7242514CE7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5E23483-5C2B-4596-BDFA-D09EB6CFEDD1}">
      <dgm:prSet/>
      <dgm:spPr/>
      <dgm:t>
        <a:bodyPr/>
        <a:lstStyle/>
        <a:p>
          <a:pPr>
            <a:lnSpc>
              <a:spcPct val="100000"/>
            </a:lnSpc>
          </a:pPr>
          <a:r>
            <a:rPr lang="fr-FR"/>
            <a:t>TA : Tanneurs</a:t>
          </a:r>
          <a:endParaRPr lang="en-US"/>
        </a:p>
      </dgm:t>
    </dgm:pt>
    <dgm:pt modelId="{42C1522D-D6F9-49DA-A43E-DAD3475DCEAA}" type="parTrans" cxnId="{ADC1D3BB-338B-44E5-96B3-2F663BE2B9D5}">
      <dgm:prSet/>
      <dgm:spPr/>
      <dgm:t>
        <a:bodyPr/>
        <a:lstStyle/>
        <a:p>
          <a:endParaRPr lang="en-US"/>
        </a:p>
      </dgm:t>
    </dgm:pt>
    <dgm:pt modelId="{289A75B6-1718-4017-B491-08C3B4981F80}" type="sibTrans" cxnId="{ADC1D3BB-338B-44E5-96B3-2F663BE2B9D5}">
      <dgm:prSet/>
      <dgm:spPr/>
      <dgm:t>
        <a:bodyPr/>
        <a:lstStyle/>
        <a:p>
          <a:pPr>
            <a:lnSpc>
              <a:spcPct val="100000"/>
            </a:lnSpc>
          </a:pPr>
          <a:endParaRPr lang="en-US"/>
        </a:p>
      </dgm:t>
    </dgm:pt>
    <dgm:pt modelId="{E9C4751E-CC7A-45A7-9A73-98CA39611BCE}">
      <dgm:prSet/>
      <dgm:spPr/>
      <dgm:t>
        <a:bodyPr/>
        <a:lstStyle/>
        <a:p>
          <a:pPr>
            <a:lnSpc>
              <a:spcPct val="100000"/>
            </a:lnSpc>
          </a:pPr>
          <a:r>
            <a:rPr lang="fr-FR"/>
            <a:t>TA EXT : Tanneurs Extension (porte Z)</a:t>
          </a:r>
          <a:endParaRPr lang="en-US"/>
        </a:p>
      </dgm:t>
    </dgm:pt>
    <dgm:pt modelId="{8337E238-B70D-438C-8FBF-57FAE973CE60}" type="parTrans" cxnId="{175747C0-F527-4DED-A055-CD0F43A9C68E}">
      <dgm:prSet/>
      <dgm:spPr/>
      <dgm:t>
        <a:bodyPr/>
        <a:lstStyle/>
        <a:p>
          <a:endParaRPr lang="en-US"/>
        </a:p>
      </dgm:t>
    </dgm:pt>
    <dgm:pt modelId="{71F07C86-232C-4EED-BCBC-8A30DB97014F}" type="sibTrans" cxnId="{175747C0-F527-4DED-A055-CD0F43A9C68E}">
      <dgm:prSet/>
      <dgm:spPr/>
      <dgm:t>
        <a:bodyPr/>
        <a:lstStyle/>
        <a:p>
          <a:pPr>
            <a:lnSpc>
              <a:spcPct val="100000"/>
            </a:lnSpc>
          </a:pPr>
          <a:endParaRPr lang="en-US"/>
        </a:p>
      </dgm:t>
    </dgm:pt>
    <dgm:pt modelId="{7F7B0545-51A0-4991-B857-209F1EA77253}">
      <dgm:prSet/>
      <dgm:spPr/>
      <dgm:t>
        <a:bodyPr/>
        <a:lstStyle/>
        <a:p>
          <a:pPr>
            <a:lnSpc>
              <a:spcPct val="100000"/>
            </a:lnSpc>
          </a:pPr>
          <a:r>
            <a:rPr lang="fr-FR"/>
            <a:t>TA Mâme/ Gutenberg (salles en sous-sol, porte M)</a:t>
          </a:r>
          <a:endParaRPr lang="en-US"/>
        </a:p>
      </dgm:t>
    </dgm:pt>
    <dgm:pt modelId="{2102318A-16EB-4ADB-B661-6C6ACF898395}" type="parTrans" cxnId="{33BE517C-492D-455E-9F21-0FB1B486B290}">
      <dgm:prSet/>
      <dgm:spPr/>
      <dgm:t>
        <a:bodyPr/>
        <a:lstStyle/>
        <a:p>
          <a:endParaRPr lang="en-US"/>
        </a:p>
      </dgm:t>
    </dgm:pt>
    <dgm:pt modelId="{0FDA46E3-B2BA-4B84-89B0-57EAC09203A5}" type="sibTrans" cxnId="{33BE517C-492D-455E-9F21-0FB1B486B290}">
      <dgm:prSet/>
      <dgm:spPr/>
      <dgm:t>
        <a:bodyPr/>
        <a:lstStyle/>
        <a:p>
          <a:pPr>
            <a:lnSpc>
              <a:spcPct val="100000"/>
            </a:lnSpc>
          </a:pPr>
          <a:endParaRPr lang="en-US"/>
        </a:p>
      </dgm:t>
    </dgm:pt>
    <dgm:pt modelId="{5760DE4D-A995-5247-8CA3-48F857FCA5D9}">
      <dgm:prSet/>
      <dgm:spPr/>
      <dgm:t>
        <a:bodyPr/>
        <a:lstStyle/>
        <a:p>
          <a:pPr>
            <a:lnSpc>
              <a:spcPct val="100000"/>
            </a:lnSpc>
          </a:pPr>
          <a:r>
            <a:rPr lang="fr-FR" dirty="0"/>
            <a:t>FR : FROMONT</a:t>
          </a:r>
        </a:p>
      </dgm:t>
    </dgm:pt>
    <dgm:pt modelId="{7A303A74-F943-1341-A3F5-05230B855A8C}" type="parTrans" cxnId="{B5D146D0-CFD3-4D40-9AB5-A0268EF17617}">
      <dgm:prSet/>
      <dgm:spPr/>
      <dgm:t>
        <a:bodyPr/>
        <a:lstStyle/>
        <a:p>
          <a:endParaRPr lang="fr-FR"/>
        </a:p>
      </dgm:t>
    </dgm:pt>
    <dgm:pt modelId="{1E0D371A-4363-1543-8A4C-D99196AFBE82}" type="sibTrans" cxnId="{B5D146D0-CFD3-4D40-9AB5-A0268EF17617}">
      <dgm:prSet/>
      <dgm:spPr/>
      <dgm:t>
        <a:bodyPr/>
        <a:lstStyle/>
        <a:p>
          <a:endParaRPr lang="fr-FR"/>
        </a:p>
      </dgm:t>
    </dgm:pt>
    <dgm:pt modelId="{C88C9AFF-0153-43FC-86AE-5EA3DB28BA0A}" type="pres">
      <dgm:prSet presAssocID="{726AB86A-3D11-4DE4-A553-C7242514CE7E}" presName="root" presStyleCnt="0">
        <dgm:presLayoutVars>
          <dgm:dir/>
          <dgm:resizeHandles val="exact"/>
        </dgm:presLayoutVars>
      </dgm:prSet>
      <dgm:spPr/>
      <dgm:t>
        <a:bodyPr/>
        <a:lstStyle/>
        <a:p>
          <a:endParaRPr lang="fr-FR"/>
        </a:p>
      </dgm:t>
    </dgm:pt>
    <dgm:pt modelId="{C0325BBC-25F0-4C6D-84CF-41EEDC6C930A}" type="pres">
      <dgm:prSet presAssocID="{726AB86A-3D11-4DE4-A553-C7242514CE7E}" presName="container" presStyleCnt="0">
        <dgm:presLayoutVars>
          <dgm:dir/>
          <dgm:resizeHandles val="exact"/>
        </dgm:presLayoutVars>
      </dgm:prSet>
      <dgm:spPr/>
    </dgm:pt>
    <dgm:pt modelId="{E234EBC8-9FCB-45F6-B000-0DBE4606C002}" type="pres">
      <dgm:prSet presAssocID="{35E23483-5C2B-4596-BDFA-D09EB6CFEDD1}" presName="compNode" presStyleCnt="0"/>
      <dgm:spPr/>
    </dgm:pt>
    <dgm:pt modelId="{C9076FD5-5E2D-4E12-875D-1FE215FB56DF}" type="pres">
      <dgm:prSet presAssocID="{35E23483-5C2B-4596-BDFA-D09EB6CFEDD1}" presName="iconBgRect" presStyleLbl="bgShp" presStyleIdx="0" presStyleCnt="4"/>
      <dgm:spPr/>
    </dgm:pt>
    <dgm:pt modelId="{8D8EEEC7-20AF-42B7-B6B4-6A010ACAF663}" type="pres">
      <dgm:prSet presAssocID="{35E23483-5C2B-4596-BDFA-D09EB6CFEDD1}" presName="iconRect" presStyleLbl="node1" presStyleIdx="0" presStyleCnt="4"/>
      <dgm:spPr>
        <a:ln>
          <a:noFill/>
        </a:ln>
      </dgm:spPr>
    </dgm:pt>
    <dgm:pt modelId="{101DEAAA-DC4D-4302-9C13-BC372FC5E4A0}" type="pres">
      <dgm:prSet presAssocID="{35E23483-5C2B-4596-BDFA-D09EB6CFEDD1}" presName="spaceRect" presStyleCnt="0"/>
      <dgm:spPr/>
    </dgm:pt>
    <dgm:pt modelId="{23627298-2CF1-42A9-BA63-813940B5322A}" type="pres">
      <dgm:prSet presAssocID="{35E23483-5C2B-4596-BDFA-D09EB6CFEDD1}" presName="textRect" presStyleLbl="revTx" presStyleIdx="0" presStyleCnt="4">
        <dgm:presLayoutVars>
          <dgm:chMax val="1"/>
          <dgm:chPref val="1"/>
        </dgm:presLayoutVars>
      </dgm:prSet>
      <dgm:spPr/>
      <dgm:t>
        <a:bodyPr/>
        <a:lstStyle/>
        <a:p>
          <a:endParaRPr lang="fr-FR"/>
        </a:p>
      </dgm:t>
    </dgm:pt>
    <dgm:pt modelId="{DBF142D2-2353-4CBA-8C66-216F0602E55F}" type="pres">
      <dgm:prSet presAssocID="{289A75B6-1718-4017-B491-08C3B4981F80}" presName="sibTrans" presStyleLbl="sibTrans2D1" presStyleIdx="0" presStyleCnt="0"/>
      <dgm:spPr/>
      <dgm:t>
        <a:bodyPr/>
        <a:lstStyle/>
        <a:p>
          <a:endParaRPr lang="fr-FR"/>
        </a:p>
      </dgm:t>
    </dgm:pt>
    <dgm:pt modelId="{650A4DDD-C24D-42FB-8EB0-60897EE9383C}" type="pres">
      <dgm:prSet presAssocID="{E9C4751E-CC7A-45A7-9A73-98CA39611BCE}" presName="compNode" presStyleCnt="0"/>
      <dgm:spPr/>
    </dgm:pt>
    <dgm:pt modelId="{EFC5C73C-FB04-4555-ADA9-77EC09CABA44}" type="pres">
      <dgm:prSet presAssocID="{E9C4751E-CC7A-45A7-9A73-98CA39611BCE}" presName="iconBgRect" presStyleLbl="bgShp" presStyleIdx="1" presStyleCnt="4"/>
      <dgm:spPr/>
    </dgm:pt>
    <dgm:pt modelId="{55416ACE-C847-48F6-8BB8-CEAA80DD1E48}" type="pres">
      <dgm:prSet presAssocID="{E9C4751E-CC7A-45A7-9A73-98CA39611BCE}" presName="iconRect" presStyleLbl="node1" presStyleIdx="1" presStyleCnt="4"/>
      <dgm:spPr>
        <a:ln>
          <a:noFill/>
        </a:ln>
      </dgm:spPr>
    </dgm:pt>
    <dgm:pt modelId="{CD3041ED-53F6-4125-89DE-9A3CB45EBE51}" type="pres">
      <dgm:prSet presAssocID="{E9C4751E-CC7A-45A7-9A73-98CA39611BCE}" presName="spaceRect" presStyleCnt="0"/>
      <dgm:spPr/>
    </dgm:pt>
    <dgm:pt modelId="{E3ED3CAC-34ED-45BC-9BD4-FF04EF085A8B}" type="pres">
      <dgm:prSet presAssocID="{E9C4751E-CC7A-45A7-9A73-98CA39611BCE}" presName="textRect" presStyleLbl="revTx" presStyleIdx="1" presStyleCnt="4">
        <dgm:presLayoutVars>
          <dgm:chMax val="1"/>
          <dgm:chPref val="1"/>
        </dgm:presLayoutVars>
      </dgm:prSet>
      <dgm:spPr/>
      <dgm:t>
        <a:bodyPr/>
        <a:lstStyle/>
        <a:p>
          <a:endParaRPr lang="fr-FR"/>
        </a:p>
      </dgm:t>
    </dgm:pt>
    <dgm:pt modelId="{FB6AEBB6-3041-433E-99CE-C9BCD6466D51}" type="pres">
      <dgm:prSet presAssocID="{71F07C86-232C-4EED-BCBC-8A30DB97014F}" presName="sibTrans" presStyleLbl="sibTrans2D1" presStyleIdx="0" presStyleCnt="0"/>
      <dgm:spPr/>
      <dgm:t>
        <a:bodyPr/>
        <a:lstStyle/>
        <a:p>
          <a:endParaRPr lang="fr-FR"/>
        </a:p>
      </dgm:t>
    </dgm:pt>
    <dgm:pt modelId="{2D7AB037-6E7D-4183-A88E-D38F7D795A3B}" type="pres">
      <dgm:prSet presAssocID="{7F7B0545-51A0-4991-B857-209F1EA77253}" presName="compNode" presStyleCnt="0"/>
      <dgm:spPr/>
    </dgm:pt>
    <dgm:pt modelId="{CE63D72F-7A04-48F8-A4D1-405599285BD4}" type="pres">
      <dgm:prSet presAssocID="{7F7B0545-51A0-4991-B857-209F1EA77253}" presName="iconBgRect" presStyleLbl="bgShp" presStyleIdx="2" presStyleCnt="4"/>
      <dgm:spPr/>
    </dgm:pt>
    <dgm:pt modelId="{7252EAA0-76A4-4293-89D9-5E6F965A7628}" type="pres">
      <dgm:prSet presAssocID="{7F7B0545-51A0-4991-B857-209F1EA77253}" presName="iconRect" presStyleLbl="node1" presStyleIdx="2" presStyleCnt="4"/>
      <dgm:spPr>
        <a:ln>
          <a:noFill/>
        </a:ln>
      </dgm:spPr>
    </dgm:pt>
    <dgm:pt modelId="{27D6D6A0-2B9D-422A-B0D6-3F377DA2613D}" type="pres">
      <dgm:prSet presAssocID="{7F7B0545-51A0-4991-B857-209F1EA77253}" presName="spaceRect" presStyleCnt="0"/>
      <dgm:spPr/>
    </dgm:pt>
    <dgm:pt modelId="{934ECC3E-12E7-4242-AEF2-1C413219ED66}" type="pres">
      <dgm:prSet presAssocID="{7F7B0545-51A0-4991-B857-209F1EA77253}" presName="textRect" presStyleLbl="revTx" presStyleIdx="2" presStyleCnt="4">
        <dgm:presLayoutVars>
          <dgm:chMax val="1"/>
          <dgm:chPref val="1"/>
        </dgm:presLayoutVars>
      </dgm:prSet>
      <dgm:spPr/>
      <dgm:t>
        <a:bodyPr/>
        <a:lstStyle/>
        <a:p>
          <a:endParaRPr lang="fr-FR"/>
        </a:p>
      </dgm:t>
    </dgm:pt>
    <dgm:pt modelId="{320BEFD8-EE61-8647-BF08-B56B3BA2C635}" type="pres">
      <dgm:prSet presAssocID="{0FDA46E3-B2BA-4B84-89B0-57EAC09203A5}" presName="sibTrans" presStyleLbl="sibTrans2D1" presStyleIdx="0" presStyleCnt="0"/>
      <dgm:spPr/>
      <dgm:t>
        <a:bodyPr/>
        <a:lstStyle/>
        <a:p>
          <a:endParaRPr lang="fr-FR"/>
        </a:p>
      </dgm:t>
    </dgm:pt>
    <dgm:pt modelId="{DF2ECDC3-0526-2743-9E52-A8013516746B}" type="pres">
      <dgm:prSet presAssocID="{5760DE4D-A995-5247-8CA3-48F857FCA5D9}" presName="compNode" presStyleCnt="0"/>
      <dgm:spPr/>
    </dgm:pt>
    <dgm:pt modelId="{BCC0F6EC-92AF-0445-8213-BC83522F37B2}" type="pres">
      <dgm:prSet presAssocID="{5760DE4D-A995-5247-8CA3-48F857FCA5D9}" presName="iconBgRect" presStyleLbl="bgShp" presStyleIdx="3" presStyleCnt="4"/>
      <dgm:spPr/>
    </dgm:pt>
    <dgm:pt modelId="{16193CBD-51AD-3248-9013-E4A1206769D3}" type="pres">
      <dgm:prSet presAssocID="{5760DE4D-A995-5247-8CA3-48F857FCA5D9}" presName="iconRect" presStyleLbl="node1" presStyleIdx="3" presStyleCnt="4"/>
      <dgm:spPr/>
    </dgm:pt>
    <dgm:pt modelId="{E79865DB-7708-BC4B-A34D-7AE357A2A962}" type="pres">
      <dgm:prSet presAssocID="{5760DE4D-A995-5247-8CA3-48F857FCA5D9}" presName="spaceRect" presStyleCnt="0"/>
      <dgm:spPr/>
    </dgm:pt>
    <dgm:pt modelId="{0605F161-2E56-E541-B743-986654FE8F83}" type="pres">
      <dgm:prSet presAssocID="{5760DE4D-A995-5247-8CA3-48F857FCA5D9}" presName="textRect" presStyleLbl="revTx" presStyleIdx="3" presStyleCnt="4">
        <dgm:presLayoutVars>
          <dgm:chMax val="1"/>
          <dgm:chPref val="1"/>
        </dgm:presLayoutVars>
      </dgm:prSet>
      <dgm:spPr/>
      <dgm:t>
        <a:bodyPr/>
        <a:lstStyle/>
        <a:p>
          <a:endParaRPr lang="fr-FR"/>
        </a:p>
      </dgm:t>
    </dgm:pt>
  </dgm:ptLst>
  <dgm:cxnLst>
    <dgm:cxn modelId="{E6F0628A-1CFB-434D-945F-BBDEDC07AECC}" type="presOf" srcId="{7F7B0545-51A0-4991-B857-209F1EA77253}" destId="{934ECC3E-12E7-4242-AEF2-1C413219ED66}" srcOrd="0" destOrd="0" presId="urn:microsoft.com/office/officeart/2018/2/layout/IconCircleList"/>
    <dgm:cxn modelId="{0B2102B9-529F-D046-939C-8D56428BE751}" type="presOf" srcId="{5760DE4D-A995-5247-8CA3-48F857FCA5D9}" destId="{0605F161-2E56-E541-B743-986654FE8F83}" srcOrd="0" destOrd="0" presId="urn:microsoft.com/office/officeart/2018/2/layout/IconCircleList"/>
    <dgm:cxn modelId="{33BE517C-492D-455E-9F21-0FB1B486B290}" srcId="{726AB86A-3D11-4DE4-A553-C7242514CE7E}" destId="{7F7B0545-51A0-4991-B857-209F1EA77253}" srcOrd="2" destOrd="0" parTransId="{2102318A-16EB-4ADB-B661-6C6ACF898395}" sibTransId="{0FDA46E3-B2BA-4B84-89B0-57EAC09203A5}"/>
    <dgm:cxn modelId="{ADC1D3BB-338B-44E5-96B3-2F663BE2B9D5}" srcId="{726AB86A-3D11-4DE4-A553-C7242514CE7E}" destId="{35E23483-5C2B-4596-BDFA-D09EB6CFEDD1}" srcOrd="0" destOrd="0" parTransId="{42C1522D-D6F9-49DA-A43E-DAD3475DCEAA}" sibTransId="{289A75B6-1718-4017-B491-08C3B4981F80}"/>
    <dgm:cxn modelId="{B5D146D0-CFD3-4D40-9AB5-A0268EF17617}" srcId="{726AB86A-3D11-4DE4-A553-C7242514CE7E}" destId="{5760DE4D-A995-5247-8CA3-48F857FCA5D9}" srcOrd="3" destOrd="0" parTransId="{7A303A74-F943-1341-A3F5-05230B855A8C}" sibTransId="{1E0D371A-4363-1543-8A4C-D99196AFBE82}"/>
    <dgm:cxn modelId="{43BD935E-B41F-40C7-B081-5E65B1F8576B}" type="presOf" srcId="{E9C4751E-CC7A-45A7-9A73-98CA39611BCE}" destId="{E3ED3CAC-34ED-45BC-9BD4-FF04EF085A8B}" srcOrd="0" destOrd="0" presId="urn:microsoft.com/office/officeart/2018/2/layout/IconCircleList"/>
    <dgm:cxn modelId="{ECC99399-F05D-4B53-A0B8-F2FE32241FB5}" type="presOf" srcId="{35E23483-5C2B-4596-BDFA-D09EB6CFEDD1}" destId="{23627298-2CF1-42A9-BA63-813940B5322A}" srcOrd="0" destOrd="0" presId="urn:microsoft.com/office/officeart/2018/2/layout/IconCircleList"/>
    <dgm:cxn modelId="{C4F58742-F00F-4E7E-8216-C317742CC4BF}" type="presOf" srcId="{289A75B6-1718-4017-B491-08C3B4981F80}" destId="{DBF142D2-2353-4CBA-8C66-216F0602E55F}" srcOrd="0" destOrd="0" presId="urn:microsoft.com/office/officeart/2018/2/layout/IconCircleList"/>
    <dgm:cxn modelId="{8DBFCBC4-DDB8-C94B-AB61-C2D58874EE5F}" type="presOf" srcId="{0FDA46E3-B2BA-4B84-89B0-57EAC09203A5}" destId="{320BEFD8-EE61-8647-BF08-B56B3BA2C635}" srcOrd="0" destOrd="0" presId="urn:microsoft.com/office/officeart/2018/2/layout/IconCircleList"/>
    <dgm:cxn modelId="{4A929D90-C31A-4FF4-9578-A6B1876958F1}" type="presOf" srcId="{71F07C86-232C-4EED-BCBC-8A30DB97014F}" destId="{FB6AEBB6-3041-433E-99CE-C9BCD6466D51}" srcOrd="0" destOrd="0" presId="urn:microsoft.com/office/officeart/2018/2/layout/IconCircleList"/>
    <dgm:cxn modelId="{175747C0-F527-4DED-A055-CD0F43A9C68E}" srcId="{726AB86A-3D11-4DE4-A553-C7242514CE7E}" destId="{E9C4751E-CC7A-45A7-9A73-98CA39611BCE}" srcOrd="1" destOrd="0" parTransId="{8337E238-B70D-438C-8FBF-57FAE973CE60}" sibTransId="{71F07C86-232C-4EED-BCBC-8A30DB97014F}"/>
    <dgm:cxn modelId="{216F9DB0-2EF3-4A6C-AE37-5FA8457A2013}" type="presOf" srcId="{726AB86A-3D11-4DE4-A553-C7242514CE7E}" destId="{C88C9AFF-0153-43FC-86AE-5EA3DB28BA0A}" srcOrd="0" destOrd="0" presId="urn:microsoft.com/office/officeart/2018/2/layout/IconCircleList"/>
    <dgm:cxn modelId="{5E3B033C-474E-42F7-8B58-AB352198A2F0}" type="presParOf" srcId="{C88C9AFF-0153-43FC-86AE-5EA3DB28BA0A}" destId="{C0325BBC-25F0-4C6D-84CF-41EEDC6C930A}" srcOrd="0" destOrd="0" presId="urn:microsoft.com/office/officeart/2018/2/layout/IconCircleList"/>
    <dgm:cxn modelId="{C7A8B175-C2F6-4FB5-85F0-D4CD9559970E}" type="presParOf" srcId="{C0325BBC-25F0-4C6D-84CF-41EEDC6C930A}" destId="{E234EBC8-9FCB-45F6-B000-0DBE4606C002}" srcOrd="0" destOrd="0" presId="urn:microsoft.com/office/officeart/2018/2/layout/IconCircleList"/>
    <dgm:cxn modelId="{B80354DE-6C1A-46A6-8861-A10B2CEE45FE}" type="presParOf" srcId="{E234EBC8-9FCB-45F6-B000-0DBE4606C002}" destId="{C9076FD5-5E2D-4E12-875D-1FE215FB56DF}" srcOrd="0" destOrd="0" presId="urn:microsoft.com/office/officeart/2018/2/layout/IconCircleList"/>
    <dgm:cxn modelId="{9AA13B51-E6CB-4512-AD7F-5C13AD8CAA2A}" type="presParOf" srcId="{E234EBC8-9FCB-45F6-B000-0DBE4606C002}" destId="{8D8EEEC7-20AF-42B7-B6B4-6A010ACAF663}" srcOrd="1" destOrd="0" presId="urn:microsoft.com/office/officeart/2018/2/layout/IconCircleList"/>
    <dgm:cxn modelId="{4CF413E6-78C9-4D4F-99C0-1D6A1E4A3761}" type="presParOf" srcId="{E234EBC8-9FCB-45F6-B000-0DBE4606C002}" destId="{101DEAAA-DC4D-4302-9C13-BC372FC5E4A0}" srcOrd="2" destOrd="0" presId="urn:microsoft.com/office/officeart/2018/2/layout/IconCircleList"/>
    <dgm:cxn modelId="{CA8CCE99-C075-43D4-A404-10203D802C45}" type="presParOf" srcId="{E234EBC8-9FCB-45F6-B000-0DBE4606C002}" destId="{23627298-2CF1-42A9-BA63-813940B5322A}" srcOrd="3" destOrd="0" presId="urn:microsoft.com/office/officeart/2018/2/layout/IconCircleList"/>
    <dgm:cxn modelId="{ABF5F068-683E-46F9-9841-15BEC525CC87}" type="presParOf" srcId="{C0325BBC-25F0-4C6D-84CF-41EEDC6C930A}" destId="{DBF142D2-2353-4CBA-8C66-216F0602E55F}" srcOrd="1" destOrd="0" presId="urn:microsoft.com/office/officeart/2018/2/layout/IconCircleList"/>
    <dgm:cxn modelId="{6D28C5A9-D1A8-4C94-BDFF-9F758AAB7959}" type="presParOf" srcId="{C0325BBC-25F0-4C6D-84CF-41EEDC6C930A}" destId="{650A4DDD-C24D-42FB-8EB0-60897EE9383C}" srcOrd="2" destOrd="0" presId="urn:microsoft.com/office/officeart/2018/2/layout/IconCircleList"/>
    <dgm:cxn modelId="{BB21530E-E9B7-4056-AD26-1A1032279DEA}" type="presParOf" srcId="{650A4DDD-C24D-42FB-8EB0-60897EE9383C}" destId="{EFC5C73C-FB04-4555-ADA9-77EC09CABA44}" srcOrd="0" destOrd="0" presId="urn:microsoft.com/office/officeart/2018/2/layout/IconCircleList"/>
    <dgm:cxn modelId="{29263E17-9746-48B6-A59D-AE2E27C0BE0F}" type="presParOf" srcId="{650A4DDD-C24D-42FB-8EB0-60897EE9383C}" destId="{55416ACE-C847-48F6-8BB8-CEAA80DD1E48}" srcOrd="1" destOrd="0" presId="urn:microsoft.com/office/officeart/2018/2/layout/IconCircleList"/>
    <dgm:cxn modelId="{AD39AAB9-0009-4BCE-8EA2-A390E7A00BA3}" type="presParOf" srcId="{650A4DDD-C24D-42FB-8EB0-60897EE9383C}" destId="{CD3041ED-53F6-4125-89DE-9A3CB45EBE51}" srcOrd="2" destOrd="0" presId="urn:microsoft.com/office/officeart/2018/2/layout/IconCircleList"/>
    <dgm:cxn modelId="{EB0A3A41-F190-4C90-9CAE-61D817AB3502}" type="presParOf" srcId="{650A4DDD-C24D-42FB-8EB0-60897EE9383C}" destId="{E3ED3CAC-34ED-45BC-9BD4-FF04EF085A8B}" srcOrd="3" destOrd="0" presId="urn:microsoft.com/office/officeart/2018/2/layout/IconCircleList"/>
    <dgm:cxn modelId="{FCCE4091-1D54-48E5-BF46-24119080C42C}" type="presParOf" srcId="{C0325BBC-25F0-4C6D-84CF-41EEDC6C930A}" destId="{FB6AEBB6-3041-433E-99CE-C9BCD6466D51}" srcOrd="3" destOrd="0" presId="urn:microsoft.com/office/officeart/2018/2/layout/IconCircleList"/>
    <dgm:cxn modelId="{3D70FBE9-9FA9-45B2-A8D6-2831302CFB59}" type="presParOf" srcId="{C0325BBC-25F0-4C6D-84CF-41EEDC6C930A}" destId="{2D7AB037-6E7D-4183-A88E-D38F7D795A3B}" srcOrd="4" destOrd="0" presId="urn:microsoft.com/office/officeart/2018/2/layout/IconCircleList"/>
    <dgm:cxn modelId="{6A02725C-C6AE-42E7-ADE0-536EFFA28883}" type="presParOf" srcId="{2D7AB037-6E7D-4183-A88E-D38F7D795A3B}" destId="{CE63D72F-7A04-48F8-A4D1-405599285BD4}" srcOrd="0" destOrd="0" presId="urn:microsoft.com/office/officeart/2018/2/layout/IconCircleList"/>
    <dgm:cxn modelId="{5AF38BCD-FEE5-43C1-9FF7-30D5DBE22846}" type="presParOf" srcId="{2D7AB037-6E7D-4183-A88E-D38F7D795A3B}" destId="{7252EAA0-76A4-4293-89D9-5E6F965A7628}" srcOrd="1" destOrd="0" presId="urn:microsoft.com/office/officeart/2018/2/layout/IconCircleList"/>
    <dgm:cxn modelId="{F227E1B5-783D-41EE-AED6-CE92A70FF1A8}" type="presParOf" srcId="{2D7AB037-6E7D-4183-A88E-D38F7D795A3B}" destId="{27D6D6A0-2B9D-422A-B0D6-3F377DA2613D}" srcOrd="2" destOrd="0" presId="urn:microsoft.com/office/officeart/2018/2/layout/IconCircleList"/>
    <dgm:cxn modelId="{24D6ABD0-5386-468A-B28A-2D8E0D7E60DD}" type="presParOf" srcId="{2D7AB037-6E7D-4183-A88E-D38F7D795A3B}" destId="{934ECC3E-12E7-4242-AEF2-1C413219ED66}" srcOrd="3" destOrd="0" presId="urn:microsoft.com/office/officeart/2018/2/layout/IconCircleList"/>
    <dgm:cxn modelId="{CD434C02-BCBC-9D42-A21F-A7FD7CBFA7DF}" type="presParOf" srcId="{C0325BBC-25F0-4C6D-84CF-41EEDC6C930A}" destId="{320BEFD8-EE61-8647-BF08-B56B3BA2C635}" srcOrd="5" destOrd="0" presId="urn:microsoft.com/office/officeart/2018/2/layout/IconCircleList"/>
    <dgm:cxn modelId="{6A677F12-A217-2C47-8287-82790EECAD6B}" type="presParOf" srcId="{C0325BBC-25F0-4C6D-84CF-41EEDC6C930A}" destId="{DF2ECDC3-0526-2743-9E52-A8013516746B}" srcOrd="6" destOrd="0" presId="urn:microsoft.com/office/officeart/2018/2/layout/IconCircleList"/>
    <dgm:cxn modelId="{E8D94FF5-321F-E44C-A56B-53E33167085A}" type="presParOf" srcId="{DF2ECDC3-0526-2743-9E52-A8013516746B}" destId="{BCC0F6EC-92AF-0445-8213-BC83522F37B2}" srcOrd="0" destOrd="0" presId="urn:microsoft.com/office/officeart/2018/2/layout/IconCircleList"/>
    <dgm:cxn modelId="{AC075711-EBFE-3B47-93A8-407CE672647B}" type="presParOf" srcId="{DF2ECDC3-0526-2743-9E52-A8013516746B}" destId="{16193CBD-51AD-3248-9013-E4A1206769D3}" srcOrd="1" destOrd="0" presId="urn:microsoft.com/office/officeart/2018/2/layout/IconCircleList"/>
    <dgm:cxn modelId="{C2E5F368-D7CA-CC41-A2B7-84B8A3AC7955}" type="presParOf" srcId="{DF2ECDC3-0526-2743-9E52-A8013516746B}" destId="{E79865DB-7708-BC4B-A34D-7AE357A2A962}" srcOrd="2" destOrd="0" presId="urn:microsoft.com/office/officeart/2018/2/layout/IconCircleList"/>
    <dgm:cxn modelId="{7389E4A4-C1DC-914E-A0E2-5D4B40F11BA9}" type="presParOf" srcId="{DF2ECDC3-0526-2743-9E52-A8013516746B}" destId="{0605F161-2E56-E541-B743-986654FE8F8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421203-BA93-4F26-A6D9-04D18B70029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BB9F45C-C58D-4725-8470-87467EDC9682}">
      <dgm:prSet/>
      <dgm:spPr/>
      <dgm:t>
        <a:bodyPr/>
        <a:lstStyle/>
        <a:p>
          <a:pPr>
            <a:defRPr cap="all"/>
          </a:pPr>
          <a:r>
            <a:rPr lang="fr-FR" dirty="0"/>
            <a:t>Chaque année est encadrée par un directeur d’études qui a pour mission d’accompagner les étudiants vers la réussite. </a:t>
          </a:r>
          <a:endParaRPr lang="en-US" dirty="0"/>
        </a:p>
      </dgm:t>
    </dgm:pt>
    <dgm:pt modelId="{8305AAAF-52AF-436C-A374-3936AA23FD85}" type="parTrans" cxnId="{DD00B3D0-6522-47E7-9812-3329824D93AA}">
      <dgm:prSet/>
      <dgm:spPr/>
      <dgm:t>
        <a:bodyPr/>
        <a:lstStyle/>
        <a:p>
          <a:endParaRPr lang="en-US"/>
        </a:p>
      </dgm:t>
    </dgm:pt>
    <dgm:pt modelId="{39C60ADB-AD6B-44B7-BBF8-B2612DBEAC22}" type="sibTrans" cxnId="{DD00B3D0-6522-47E7-9812-3329824D93AA}">
      <dgm:prSet/>
      <dgm:spPr/>
      <dgm:t>
        <a:bodyPr/>
        <a:lstStyle/>
        <a:p>
          <a:endParaRPr lang="en-US"/>
        </a:p>
      </dgm:t>
    </dgm:pt>
    <dgm:pt modelId="{B2F92E1B-5152-4A3F-B8E1-335FBD1389C9}">
      <dgm:prSet/>
      <dgm:spPr/>
      <dgm:t>
        <a:bodyPr/>
        <a:lstStyle/>
        <a:p>
          <a:pPr>
            <a:defRPr cap="all"/>
          </a:pPr>
          <a:r>
            <a:rPr lang="fr-FR"/>
            <a:t>Chaque étudiant signe </a:t>
          </a:r>
          <a:r>
            <a:rPr lang="fr-FR" b="1"/>
            <a:t>un contrat pédagogique </a:t>
          </a:r>
          <a:r>
            <a:rPr lang="fr-FR"/>
            <a:t>en accord avec ce directeur où il s’engage à suivre les dispositifs de soutien qui lui seront proposés.</a:t>
          </a:r>
          <a:endParaRPr lang="en-US"/>
        </a:p>
      </dgm:t>
    </dgm:pt>
    <dgm:pt modelId="{46936B5A-8BFB-4B54-B399-57AE6194AC3C}" type="parTrans" cxnId="{0B6834F3-1832-4E93-A447-F892AC783E62}">
      <dgm:prSet/>
      <dgm:spPr/>
      <dgm:t>
        <a:bodyPr/>
        <a:lstStyle/>
        <a:p>
          <a:endParaRPr lang="en-US"/>
        </a:p>
      </dgm:t>
    </dgm:pt>
    <dgm:pt modelId="{22CC5616-4EBF-482B-86BA-8880B07AC91B}" type="sibTrans" cxnId="{0B6834F3-1832-4E93-A447-F892AC783E62}">
      <dgm:prSet/>
      <dgm:spPr/>
      <dgm:t>
        <a:bodyPr/>
        <a:lstStyle/>
        <a:p>
          <a:endParaRPr lang="en-US"/>
        </a:p>
      </dgm:t>
    </dgm:pt>
    <dgm:pt modelId="{47D39627-8054-4ED8-A619-F2B08A70ACE4}">
      <dgm:prSet/>
      <dgm:spPr/>
      <dgm:t>
        <a:bodyPr/>
        <a:lstStyle/>
        <a:p>
          <a:pPr>
            <a:defRPr cap="all"/>
          </a:pPr>
          <a:r>
            <a:rPr lang="fr-FR" dirty="0"/>
            <a:t>3 rendez-vous de bilan seront organisés sur l’année à la demande du directeur d’études et/ou de l’étudiant.1</a:t>
          </a:r>
          <a:r>
            <a:rPr lang="fr-FR" baseline="30000" dirty="0"/>
            <a:t>er</a:t>
          </a:r>
          <a:r>
            <a:rPr lang="fr-FR" dirty="0"/>
            <a:t> rendez-vous en semaine 7.</a:t>
          </a:r>
          <a:endParaRPr lang="en-US" dirty="0"/>
        </a:p>
      </dgm:t>
    </dgm:pt>
    <dgm:pt modelId="{32195A00-8C24-4131-98EE-A28193319AD3}" type="parTrans" cxnId="{F544AEBB-133A-4BEF-A5B7-D319A6A2125A}">
      <dgm:prSet/>
      <dgm:spPr/>
      <dgm:t>
        <a:bodyPr/>
        <a:lstStyle/>
        <a:p>
          <a:endParaRPr lang="en-US"/>
        </a:p>
      </dgm:t>
    </dgm:pt>
    <dgm:pt modelId="{B2BE753A-E22F-4965-884E-A7E65CDA6C72}" type="sibTrans" cxnId="{F544AEBB-133A-4BEF-A5B7-D319A6A2125A}">
      <dgm:prSet/>
      <dgm:spPr/>
      <dgm:t>
        <a:bodyPr/>
        <a:lstStyle/>
        <a:p>
          <a:endParaRPr lang="en-US"/>
        </a:p>
      </dgm:t>
    </dgm:pt>
    <dgm:pt modelId="{65975334-82CE-3D4F-9D0E-0DB1502BE944}" type="pres">
      <dgm:prSet presAssocID="{2C421203-BA93-4F26-A6D9-04D18B70029A}" presName="outerComposite" presStyleCnt="0">
        <dgm:presLayoutVars>
          <dgm:chMax val="5"/>
          <dgm:dir/>
          <dgm:resizeHandles val="exact"/>
        </dgm:presLayoutVars>
      </dgm:prSet>
      <dgm:spPr/>
      <dgm:t>
        <a:bodyPr/>
        <a:lstStyle/>
        <a:p>
          <a:endParaRPr lang="fr-FR"/>
        </a:p>
      </dgm:t>
    </dgm:pt>
    <dgm:pt modelId="{2476855E-F025-4340-8117-9699A57CCF2C}" type="pres">
      <dgm:prSet presAssocID="{2C421203-BA93-4F26-A6D9-04D18B70029A}" presName="dummyMaxCanvas" presStyleCnt="0">
        <dgm:presLayoutVars/>
      </dgm:prSet>
      <dgm:spPr/>
    </dgm:pt>
    <dgm:pt modelId="{F3418B52-F36C-024B-91EB-4B6FB8D1E80D}" type="pres">
      <dgm:prSet presAssocID="{2C421203-BA93-4F26-A6D9-04D18B70029A}" presName="ThreeNodes_1" presStyleLbl="node1" presStyleIdx="0" presStyleCnt="3">
        <dgm:presLayoutVars>
          <dgm:bulletEnabled val="1"/>
        </dgm:presLayoutVars>
      </dgm:prSet>
      <dgm:spPr/>
      <dgm:t>
        <a:bodyPr/>
        <a:lstStyle/>
        <a:p>
          <a:endParaRPr lang="fr-FR"/>
        </a:p>
      </dgm:t>
    </dgm:pt>
    <dgm:pt modelId="{C781BAF1-282E-F740-9832-F3F404B07F4F}" type="pres">
      <dgm:prSet presAssocID="{2C421203-BA93-4F26-A6D9-04D18B70029A}" presName="ThreeNodes_2" presStyleLbl="node1" presStyleIdx="1" presStyleCnt="3">
        <dgm:presLayoutVars>
          <dgm:bulletEnabled val="1"/>
        </dgm:presLayoutVars>
      </dgm:prSet>
      <dgm:spPr/>
      <dgm:t>
        <a:bodyPr/>
        <a:lstStyle/>
        <a:p>
          <a:endParaRPr lang="fr-FR"/>
        </a:p>
      </dgm:t>
    </dgm:pt>
    <dgm:pt modelId="{B78E8462-E373-B64E-8DC1-C312FF023288}" type="pres">
      <dgm:prSet presAssocID="{2C421203-BA93-4F26-A6D9-04D18B70029A}" presName="ThreeNodes_3" presStyleLbl="node1" presStyleIdx="2" presStyleCnt="3">
        <dgm:presLayoutVars>
          <dgm:bulletEnabled val="1"/>
        </dgm:presLayoutVars>
      </dgm:prSet>
      <dgm:spPr/>
      <dgm:t>
        <a:bodyPr/>
        <a:lstStyle/>
        <a:p>
          <a:endParaRPr lang="fr-FR"/>
        </a:p>
      </dgm:t>
    </dgm:pt>
    <dgm:pt modelId="{1B2201F6-13AA-EB4A-B43A-DF1D74EA913C}" type="pres">
      <dgm:prSet presAssocID="{2C421203-BA93-4F26-A6D9-04D18B70029A}" presName="ThreeConn_1-2" presStyleLbl="fgAccFollowNode1" presStyleIdx="0" presStyleCnt="2">
        <dgm:presLayoutVars>
          <dgm:bulletEnabled val="1"/>
        </dgm:presLayoutVars>
      </dgm:prSet>
      <dgm:spPr/>
      <dgm:t>
        <a:bodyPr/>
        <a:lstStyle/>
        <a:p>
          <a:endParaRPr lang="fr-FR"/>
        </a:p>
      </dgm:t>
    </dgm:pt>
    <dgm:pt modelId="{A41F901B-0B2E-2248-8405-6115A83691AE}" type="pres">
      <dgm:prSet presAssocID="{2C421203-BA93-4F26-A6D9-04D18B70029A}" presName="ThreeConn_2-3" presStyleLbl="fgAccFollowNode1" presStyleIdx="1" presStyleCnt="2">
        <dgm:presLayoutVars>
          <dgm:bulletEnabled val="1"/>
        </dgm:presLayoutVars>
      </dgm:prSet>
      <dgm:spPr/>
      <dgm:t>
        <a:bodyPr/>
        <a:lstStyle/>
        <a:p>
          <a:endParaRPr lang="fr-FR"/>
        </a:p>
      </dgm:t>
    </dgm:pt>
    <dgm:pt modelId="{C3513CE7-0DE8-0D4A-9079-79337E562557}" type="pres">
      <dgm:prSet presAssocID="{2C421203-BA93-4F26-A6D9-04D18B70029A}" presName="ThreeNodes_1_text" presStyleLbl="node1" presStyleIdx="2" presStyleCnt="3">
        <dgm:presLayoutVars>
          <dgm:bulletEnabled val="1"/>
        </dgm:presLayoutVars>
      </dgm:prSet>
      <dgm:spPr/>
      <dgm:t>
        <a:bodyPr/>
        <a:lstStyle/>
        <a:p>
          <a:endParaRPr lang="fr-FR"/>
        </a:p>
      </dgm:t>
    </dgm:pt>
    <dgm:pt modelId="{2DD7DA3D-7EC1-D546-A40C-25F39BA33F27}" type="pres">
      <dgm:prSet presAssocID="{2C421203-BA93-4F26-A6D9-04D18B70029A}" presName="ThreeNodes_2_text" presStyleLbl="node1" presStyleIdx="2" presStyleCnt="3">
        <dgm:presLayoutVars>
          <dgm:bulletEnabled val="1"/>
        </dgm:presLayoutVars>
      </dgm:prSet>
      <dgm:spPr/>
      <dgm:t>
        <a:bodyPr/>
        <a:lstStyle/>
        <a:p>
          <a:endParaRPr lang="fr-FR"/>
        </a:p>
      </dgm:t>
    </dgm:pt>
    <dgm:pt modelId="{61098E4F-9BF5-0D48-9D22-84D20B554779}" type="pres">
      <dgm:prSet presAssocID="{2C421203-BA93-4F26-A6D9-04D18B70029A}" presName="ThreeNodes_3_text" presStyleLbl="node1" presStyleIdx="2" presStyleCnt="3">
        <dgm:presLayoutVars>
          <dgm:bulletEnabled val="1"/>
        </dgm:presLayoutVars>
      </dgm:prSet>
      <dgm:spPr/>
      <dgm:t>
        <a:bodyPr/>
        <a:lstStyle/>
        <a:p>
          <a:endParaRPr lang="fr-FR"/>
        </a:p>
      </dgm:t>
    </dgm:pt>
  </dgm:ptLst>
  <dgm:cxnLst>
    <dgm:cxn modelId="{F544AEBB-133A-4BEF-A5B7-D319A6A2125A}" srcId="{2C421203-BA93-4F26-A6D9-04D18B70029A}" destId="{47D39627-8054-4ED8-A619-F2B08A70ACE4}" srcOrd="2" destOrd="0" parTransId="{32195A00-8C24-4131-98EE-A28193319AD3}" sibTransId="{B2BE753A-E22F-4965-884E-A7E65CDA6C72}"/>
    <dgm:cxn modelId="{0A1943A0-6ABD-F245-948A-45B08A8B86C6}" type="presOf" srcId="{22CC5616-4EBF-482B-86BA-8880B07AC91B}" destId="{A41F901B-0B2E-2248-8405-6115A83691AE}" srcOrd="0" destOrd="0" presId="urn:microsoft.com/office/officeart/2005/8/layout/vProcess5"/>
    <dgm:cxn modelId="{C5D0A3D7-820F-D549-9D58-90C441DD69AC}" type="presOf" srcId="{47D39627-8054-4ED8-A619-F2B08A70ACE4}" destId="{61098E4F-9BF5-0D48-9D22-84D20B554779}" srcOrd="1" destOrd="0" presId="urn:microsoft.com/office/officeart/2005/8/layout/vProcess5"/>
    <dgm:cxn modelId="{1F3A18F5-8761-694F-BDD5-EE0011EEC116}" type="presOf" srcId="{47D39627-8054-4ED8-A619-F2B08A70ACE4}" destId="{B78E8462-E373-B64E-8DC1-C312FF023288}" srcOrd="0" destOrd="0" presId="urn:microsoft.com/office/officeart/2005/8/layout/vProcess5"/>
    <dgm:cxn modelId="{7464CD5B-B0D4-464F-B32C-A39F6EDE4E7B}" type="presOf" srcId="{39C60ADB-AD6B-44B7-BBF8-B2612DBEAC22}" destId="{1B2201F6-13AA-EB4A-B43A-DF1D74EA913C}" srcOrd="0" destOrd="0" presId="urn:microsoft.com/office/officeart/2005/8/layout/vProcess5"/>
    <dgm:cxn modelId="{DD00B3D0-6522-47E7-9812-3329824D93AA}" srcId="{2C421203-BA93-4F26-A6D9-04D18B70029A}" destId="{FBB9F45C-C58D-4725-8470-87467EDC9682}" srcOrd="0" destOrd="0" parTransId="{8305AAAF-52AF-436C-A374-3936AA23FD85}" sibTransId="{39C60ADB-AD6B-44B7-BBF8-B2612DBEAC22}"/>
    <dgm:cxn modelId="{6C4D3E0D-5B36-2745-BE82-B433E16E0695}" type="presOf" srcId="{FBB9F45C-C58D-4725-8470-87467EDC9682}" destId="{F3418B52-F36C-024B-91EB-4B6FB8D1E80D}" srcOrd="0" destOrd="0" presId="urn:microsoft.com/office/officeart/2005/8/layout/vProcess5"/>
    <dgm:cxn modelId="{7260368D-0415-2641-9427-156E2C6DD4E9}" type="presOf" srcId="{B2F92E1B-5152-4A3F-B8E1-335FBD1389C9}" destId="{2DD7DA3D-7EC1-D546-A40C-25F39BA33F27}" srcOrd="1" destOrd="0" presId="urn:microsoft.com/office/officeart/2005/8/layout/vProcess5"/>
    <dgm:cxn modelId="{AD57CE08-6FF1-674B-B0A3-DE13903A4092}" type="presOf" srcId="{B2F92E1B-5152-4A3F-B8E1-335FBD1389C9}" destId="{C781BAF1-282E-F740-9832-F3F404B07F4F}" srcOrd="0" destOrd="0" presId="urn:microsoft.com/office/officeart/2005/8/layout/vProcess5"/>
    <dgm:cxn modelId="{FEB11F57-B8E9-5049-84BF-7E5E434B6E0F}" type="presOf" srcId="{2C421203-BA93-4F26-A6D9-04D18B70029A}" destId="{65975334-82CE-3D4F-9D0E-0DB1502BE944}" srcOrd="0" destOrd="0" presId="urn:microsoft.com/office/officeart/2005/8/layout/vProcess5"/>
    <dgm:cxn modelId="{0B6834F3-1832-4E93-A447-F892AC783E62}" srcId="{2C421203-BA93-4F26-A6D9-04D18B70029A}" destId="{B2F92E1B-5152-4A3F-B8E1-335FBD1389C9}" srcOrd="1" destOrd="0" parTransId="{46936B5A-8BFB-4B54-B399-57AE6194AC3C}" sibTransId="{22CC5616-4EBF-482B-86BA-8880B07AC91B}"/>
    <dgm:cxn modelId="{CC589B7B-8D4D-1740-BE40-6BCDB2B88106}" type="presOf" srcId="{FBB9F45C-C58D-4725-8470-87467EDC9682}" destId="{C3513CE7-0DE8-0D4A-9079-79337E562557}" srcOrd="1" destOrd="0" presId="urn:microsoft.com/office/officeart/2005/8/layout/vProcess5"/>
    <dgm:cxn modelId="{50152128-B346-A04F-9150-A199D19EBCA4}" type="presParOf" srcId="{65975334-82CE-3D4F-9D0E-0DB1502BE944}" destId="{2476855E-F025-4340-8117-9699A57CCF2C}" srcOrd="0" destOrd="0" presId="urn:microsoft.com/office/officeart/2005/8/layout/vProcess5"/>
    <dgm:cxn modelId="{CF45FE0B-C197-2B44-AB99-F62FAEA857C9}" type="presParOf" srcId="{65975334-82CE-3D4F-9D0E-0DB1502BE944}" destId="{F3418B52-F36C-024B-91EB-4B6FB8D1E80D}" srcOrd="1" destOrd="0" presId="urn:microsoft.com/office/officeart/2005/8/layout/vProcess5"/>
    <dgm:cxn modelId="{CA7ADCF4-DCCC-B643-BDC1-5F75BD750C72}" type="presParOf" srcId="{65975334-82CE-3D4F-9D0E-0DB1502BE944}" destId="{C781BAF1-282E-F740-9832-F3F404B07F4F}" srcOrd="2" destOrd="0" presId="urn:microsoft.com/office/officeart/2005/8/layout/vProcess5"/>
    <dgm:cxn modelId="{07532A0B-668E-8341-815A-9C018E7EAE27}" type="presParOf" srcId="{65975334-82CE-3D4F-9D0E-0DB1502BE944}" destId="{B78E8462-E373-B64E-8DC1-C312FF023288}" srcOrd="3" destOrd="0" presId="urn:microsoft.com/office/officeart/2005/8/layout/vProcess5"/>
    <dgm:cxn modelId="{3B347512-EF9F-1142-AAEF-C897BF3F6237}" type="presParOf" srcId="{65975334-82CE-3D4F-9D0E-0DB1502BE944}" destId="{1B2201F6-13AA-EB4A-B43A-DF1D74EA913C}" srcOrd="4" destOrd="0" presId="urn:microsoft.com/office/officeart/2005/8/layout/vProcess5"/>
    <dgm:cxn modelId="{68A525BD-15F4-C64E-A1BE-7DE0053C6D6D}" type="presParOf" srcId="{65975334-82CE-3D4F-9D0E-0DB1502BE944}" destId="{A41F901B-0B2E-2248-8405-6115A83691AE}" srcOrd="5" destOrd="0" presId="urn:microsoft.com/office/officeart/2005/8/layout/vProcess5"/>
    <dgm:cxn modelId="{6497E8C1-EE86-2B4B-8FCA-5BC878C5DCAB}" type="presParOf" srcId="{65975334-82CE-3D4F-9D0E-0DB1502BE944}" destId="{C3513CE7-0DE8-0D4A-9079-79337E562557}" srcOrd="6" destOrd="0" presId="urn:microsoft.com/office/officeart/2005/8/layout/vProcess5"/>
    <dgm:cxn modelId="{9AC4FF4D-29BC-F443-A8AF-32C1E8B72A9B}" type="presParOf" srcId="{65975334-82CE-3D4F-9D0E-0DB1502BE944}" destId="{2DD7DA3D-7EC1-D546-A40C-25F39BA33F27}" srcOrd="7" destOrd="0" presId="urn:microsoft.com/office/officeart/2005/8/layout/vProcess5"/>
    <dgm:cxn modelId="{25B34E8B-35F2-7841-8D56-20AC06DB2A2E}" type="presParOf" srcId="{65975334-82CE-3D4F-9D0E-0DB1502BE944}" destId="{61098E4F-9BF5-0D48-9D22-84D20B55477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578DDE-C95F-43EE-917C-8B02D51D6AEF}"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F8C6A607-9810-4E59-A0A7-D2B14BDE57D4}">
      <dgm:prSet/>
      <dgm:spPr/>
      <dgm:t>
        <a:bodyPr/>
        <a:lstStyle/>
        <a:p>
          <a:r>
            <a:rPr lang="fr-FR" dirty="0"/>
            <a:t>Module 1 : Thème – Version- Littérature espagnole- Littérature Amérique</a:t>
          </a:r>
          <a:endParaRPr lang="en-US" dirty="0"/>
        </a:p>
      </dgm:t>
    </dgm:pt>
    <dgm:pt modelId="{0A2996CA-86EE-4A99-B8D6-8C82CC8FB2DE}" type="parTrans" cxnId="{BE7C3BF1-21AF-4628-BCA9-C1911CEDCB1C}">
      <dgm:prSet/>
      <dgm:spPr/>
      <dgm:t>
        <a:bodyPr/>
        <a:lstStyle/>
        <a:p>
          <a:endParaRPr lang="en-US"/>
        </a:p>
      </dgm:t>
    </dgm:pt>
    <dgm:pt modelId="{B5673305-B954-461F-9879-16FA1B655C57}" type="sibTrans" cxnId="{BE7C3BF1-21AF-4628-BCA9-C1911CEDCB1C}">
      <dgm:prSet/>
      <dgm:spPr/>
      <dgm:t>
        <a:bodyPr/>
        <a:lstStyle/>
        <a:p>
          <a:endParaRPr lang="en-US"/>
        </a:p>
      </dgm:t>
    </dgm:pt>
    <dgm:pt modelId="{3E45A488-A421-4B77-986C-7541C1D17072}">
      <dgm:prSet/>
      <dgm:spPr/>
      <dgm:t>
        <a:bodyPr/>
        <a:lstStyle/>
        <a:p>
          <a:r>
            <a:rPr lang="fr-FR"/>
            <a:t>Module 2 : Langue orale – Grammaire- Civilisation Espagne – Civilisation Amérique</a:t>
          </a:r>
          <a:endParaRPr lang="en-US"/>
        </a:p>
      </dgm:t>
    </dgm:pt>
    <dgm:pt modelId="{C8D87086-5EFC-4DDC-8B62-5D5B85A37870}" type="parTrans" cxnId="{06B31BF5-AC95-4CCA-85E5-CEC2F6B97A04}">
      <dgm:prSet/>
      <dgm:spPr/>
      <dgm:t>
        <a:bodyPr/>
        <a:lstStyle/>
        <a:p>
          <a:endParaRPr lang="en-US"/>
        </a:p>
      </dgm:t>
    </dgm:pt>
    <dgm:pt modelId="{16D59493-504B-40EB-9CE6-819F907A4E39}" type="sibTrans" cxnId="{06B31BF5-AC95-4CCA-85E5-CEC2F6B97A04}">
      <dgm:prSet/>
      <dgm:spPr/>
      <dgm:t>
        <a:bodyPr/>
        <a:lstStyle/>
        <a:p>
          <a:endParaRPr lang="en-US"/>
        </a:p>
      </dgm:t>
    </dgm:pt>
    <dgm:pt modelId="{713E859B-3338-499D-9095-0DD2FC934E17}">
      <dgm:prSet/>
      <dgm:spPr/>
      <dgm:t>
        <a:bodyPr/>
        <a:lstStyle/>
        <a:p>
          <a:r>
            <a:rPr lang="fr-FR"/>
            <a:t>Module 3 au choix</a:t>
          </a:r>
          <a:endParaRPr lang="en-US"/>
        </a:p>
      </dgm:t>
    </dgm:pt>
    <dgm:pt modelId="{1A848514-074D-487D-8B8B-BFE22A42AEA3}" type="parTrans" cxnId="{31CE0BC9-2767-4FC2-B5B8-94035874D478}">
      <dgm:prSet/>
      <dgm:spPr/>
      <dgm:t>
        <a:bodyPr/>
        <a:lstStyle/>
        <a:p>
          <a:endParaRPr lang="en-US"/>
        </a:p>
      </dgm:t>
    </dgm:pt>
    <dgm:pt modelId="{8876E8CB-F437-47A3-8A79-4043E4596FA8}" type="sibTrans" cxnId="{31CE0BC9-2767-4FC2-B5B8-94035874D478}">
      <dgm:prSet/>
      <dgm:spPr/>
      <dgm:t>
        <a:bodyPr/>
        <a:lstStyle/>
        <a:p>
          <a:endParaRPr lang="en-US"/>
        </a:p>
      </dgm:t>
    </dgm:pt>
    <dgm:pt modelId="{F0BCE727-9D9F-4818-AF08-D96B50BD9399}">
      <dgm:prSet/>
      <dgm:spPr/>
      <dgm:t>
        <a:bodyPr/>
        <a:lstStyle/>
        <a:p>
          <a:r>
            <a:rPr lang="fr-FR"/>
            <a:t>Module 4 : LV2 Portugais – Expression écrite et orale – Ressources documentaires et méthodologiques</a:t>
          </a:r>
          <a:endParaRPr lang="en-US"/>
        </a:p>
      </dgm:t>
    </dgm:pt>
    <dgm:pt modelId="{D2F0D5CA-4D3F-443E-AB20-059E358FA3B6}" type="parTrans" cxnId="{24293F7E-F8E0-478E-B305-527D678A0923}">
      <dgm:prSet/>
      <dgm:spPr/>
      <dgm:t>
        <a:bodyPr/>
        <a:lstStyle/>
        <a:p>
          <a:endParaRPr lang="en-US"/>
        </a:p>
      </dgm:t>
    </dgm:pt>
    <dgm:pt modelId="{E1B8CC8B-C322-4A8A-A1F5-78E19A8A7405}" type="sibTrans" cxnId="{24293F7E-F8E0-478E-B305-527D678A0923}">
      <dgm:prSet/>
      <dgm:spPr/>
      <dgm:t>
        <a:bodyPr/>
        <a:lstStyle/>
        <a:p>
          <a:endParaRPr lang="en-US"/>
        </a:p>
      </dgm:t>
    </dgm:pt>
    <dgm:pt modelId="{B839094D-A387-C64C-9472-A649D6AC4A5C}" type="pres">
      <dgm:prSet presAssocID="{D8578DDE-C95F-43EE-917C-8B02D51D6AEF}" presName="matrix" presStyleCnt="0">
        <dgm:presLayoutVars>
          <dgm:chMax val="1"/>
          <dgm:dir/>
          <dgm:resizeHandles val="exact"/>
        </dgm:presLayoutVars>
      </dgm:prSet>
      <dgm:spPr/>
      <dgm:t>
        <a:bodyPr/>
        <a:lstStyle/>
        <a:p>
          <a:endParaRPr lang="fr-FR"/>
        </a:p>
      </dgm:t>
    </dgm:pt>
    <dgm:pt modelId="{8F2C3367-0CBD-8B4B-A618-85E155C2A97D}" type="pres">
      <dgm:prSet presAssocID="{D8578DDE-C95F-43EE-917C-8B02D51D6AEF}" presName="diamond" presStyleLbl="bgShp" presStyleIdx="0" presStyleCnt="1"/>
      <dgm:spPr/>
    </dgm:pt>
    <dgm:pt modelId="{C9CB4551-E820-AA4C-A0F5-A16D543D0001}" type="pres">
      <dgm:prSet presAssocID="{D8578DDE-C95F-43EE-917C-8B02D51D6AEF}" presName="quad1" presStyleLbl="node1" presStyleIdx="0" presStyleCnt="4">
        <dgm:presLayoutVars>
          <dgm:chMax val="0"/>
          <dgm:chPref val="0"/>
          <dgm:bulletEnabled val="1"/>
        </dgm:presLayoutVars>
      </dgm:prSet>
      <dgm:spPr/>
      <dgm:t>
        <a:bodyPr/>
        <a:lstStyle/>
        <a:p>
          <a:endParaRPr lang="fr-FR"/>
        </a:p>
      </dgm:t>
    </dgm:pt>
    <dgm:pt modelId="{54A498B0-1D18-D444-A106-173CD25E5F6A}" type="pres">
      <dgm:prSet presAssocID="{D8578DDE-C95F-43EE-917C-8B02D51D6AEF}" presName="quad2" presStyleLbl="node1" presStyleIdx="1" presStyleCnt="4">
        <dgm:presLayoutVars>
          <dgm:chMax val="0"/>
          <dgm:chPref val="0"/>
          <dgm:bulletEnabled val="1"/>
        </dgm:presLayoutVars>
      </dgm:prSet>
      <dgm:spPr/>
      <dgm:t>
        <a:bodyPr/>
        <a:lstStyle/>
        <a:p>
          <a:endParaRPr lang="fr-FR"/>
        </a:p>
      </dgm:t>
    </dgm:pt>
    <dgm:pt modelId="{3C6758B4-09E8-B74B-901F-AEAF58E45152}" type="pres">
      <dgm:prSet presAssocID="{D8578DDE-C95F-43EE-917C-8B02D51D6AEF}" presName="quad3" presStyleLbl="node1" presStyleIdx="2" presStyleCnt="4">
        <dgm:presLayoutVars>
          <dgm:chMax val="0"/>
          <dgm:chPref val="0"/>
          <dgm:bulletEnabled val="1"/>
        </dgm:presLayoutVars>
      </dgm:prSet>
      <dgm:spPr/>
      <dgm:t>
        <a:bodyPr/>
        <a:lstStyle/>
        <a:p>
          <a:endParaRPr lang="fr-FR"/>
        </a:p>
      </dgm:t>
    </dgm:pt>
    <dgm:pt modelId="{F9D81605-268E-5C48-8050-FD1376BF8C23}" type="pres">
      <dgm:prSet presAssocID="{D8578DDE-C95F-43EE-917C-8B02D51D6AEF}" presName="quad4" presStyleLbl="node1" presStyleIdx="3" presStyleCnt="4">
        <dgm:presLayoutVars>
          <dgm:chMax val="0"/>
          <dgm:chPref val="0"/>
          <dgm:bulletEnabled val="1"/>
        </dgm:presLayoutVars>
      </dgm:prSet>
      <dgm:spPr/>
      <dgm:t>
        <a:bodyPr/>
        <a:lstStyle/>
        <a:p>
          <a:endParaRPr lang="fr-FR"/>
        </a:p>
      </dgm:t>
    </dgm:pt>
  </dgm:ptLst>
  <dgm:cxnLst>
    <dgm:cxn modelId="{96167779-B137-0647-95C8-BD1C32218BEA}" type="presOf" srcId="{3E45A488-A421-4B77-986C-7541C1D17072}" destId="{54A498B0-1D18-D444-A106-173CD25E5F6A}" srcOrd="0" destOrd="0" presId="urn:microsoft.com/office/officeart/2005/8/layout/matrix3"/>
    <dgm:cxn modelId="{BE7C3BF1-21AF-4628-BCA9-C1911CEDCB1C}" srcId="{D8578DDE-C95F-43EE-917C-8B02D51D6AEF}" destId="{F8C6A607-9810-4E59-A0A7-D2B14BDE57D4}" srcOrd="0" destOrd="0" parTransId="{0A2996CA-86EE-4A99-B8D6-8C82CC8FB2DE}" sibTransId="{B5673305-B954-461F-9879-16FA1B655C57}"/>
    <dgm:cxn modelId="{7B38324F-1776-AC4F-AC18-6347741D593A}" type="presOf" srcId="{713E859B-3338-499D-9095-0DD2FC934E17}" destId="{3C6758B4-09E8-B74B-901F-AEAF58E45152}" srcOrd="0" destOrd="0" presId="urn:microsoft.com/office/officeart/2005/8/layout/matrix3"/>
    <dgm:cxn modelId="{06B31BF5-AC95-4CCA-85E5-CEC2F6B97A04}" srcId="{D8578DDE-C95F-43EE-917C-8B02D51D6AEF}" destId="{3E45A488-A421-4B77-986C-7541C1D17072}" srcOrd="1" destOrd="0" parTransId="{C8D87086-5EFC-4DDC-8B62-5D5B85A37870}" sibTransId="{16D59493-504B-40EB-9CE6-819F907A4E39}"/>
    <dgm:cxn modelId="{31CE0BC9-2767-4FC2-B5B8-94035874D478}" srcId="{D8578DDE-C95F-43EE-917C-8B02D51D6AEF}" destId="{713E859B-3338-499D-9095-0DD2FC934E17}" srcOrd="2" destOrd="0" parTransId="{1A848514-074D-487D-8B8B-BFE22A42AEA3}" sibTransId="{8876E8CB-F437-47A3-8A79-4043E4596FA8}"/>
    <dgm:cxn modelId="{265646B5-A083-7047-BF18-73201DE62544}" type="presOf" srcId="{F0BCE727-9D9F-4818-AF08-D96B50BD9399}" destId="{F9D81605-268E-5C48-8050-FD1376BF8C23}" srcOrd="0" destOrd="0" presId="urn:microsoft.com/office/officeart/2005/8/layout/matrix3"/>
    <dgm:cxn modelId="{24293F7E-F8E0-478E-B305-527D678A0923}" srcId="{D8578DDE-C95F-43EE-917C-8B02D51D6AEF}" destId="{F0BCE727-9D9F-4818-AF08-D96B50BD9399}" srcOrd="3" destOrd="0" parTransId="{D2F0D5CA-4D3F-443E-AB20-059E358FA3B6}" sibTransId="{E1B8CC8B-C322-4A8A-A1F5-78E19A8A7405}"/>
    <dgm:cxn modelId="{533C80C9-36F0-B24C-BA9D-B69D1FAF2E83}" type="presOf" srcId="{D8578DDE-C95F-43EE-917C-8B02D51D6AEF}" destId="{B839094D-A387-C64C-9472-A649D6AC4A5C}" srcOrd="0" destOrd="0" presId="urn:microsoft.com/office/officeart/2005/8/layout/matrix3"/>
    <dgm:cxn modelId="{B3611C6B-760A-8C4A-AF4B-61071B7E05FE}" type="presOf" srcId="{F8C6A607-9810-4E59-A0A7-D2B14BDE57D4}" destId="{C9CB4551-E820-AA4C-A0F5-A16D543D0001}" srcOrd="0" destOrd="0" presId="urn:microsoft.com/office/officeart/2005/8/layout/matrix3"/>
    <dgm:cxn modelId="{D6EFB88B-E9D1-A04D-A745-BE66E5E762DD}" type="presParOf" srcId="{B839094D-A387-C64C-9472-A649D6AC4A5C}" destId="{8F2C3367-0CBD-8B4B-A618-85E155C2A97D}" srcOrd="0" destOrd="0" presId="urn:microsoft.com/office/officeart/2005/8/layout/matrix3"/>
    <dgm:cxn modelId="{5810835C-B3D8-E04A-BE5A-B77D3B8B33E2}" type="presParOf" srcId="{B839094D-A387-C64C-9472-A649D6AC4A5C}" destId="{C9CB4551-E820-AA4C-A0F5-A16D543D0001}" srcOrd="1" destOrd="0" presId="urn:microsoft.com/office/officeart/2005/8/layout/matrix3"/>
    <dgm:cxn modelId="{678DA34C-1076-7D49-9902-F339374F9C1E}" type="presParOf" srcId="{B839094D-A387-C64C-9472-A649D6AC4A5C}" destId="{54A498B0-1D18-D444-A106-173CD25E5F6A}" srcOrd="2" destOrd="0" presId="urn:microsoft.com/office/officeart/2005/8/layout/matrix3"/>
    <dgm:cxn modelId="{C9D7A550-7F68-ED4B-9814-A83AED4F5612}" type="presParOf" srcId="{B839094D-A387-C64C-9472-A649D6AC4A5C}" destId="{3C6758B4-09E8-B74B-901F-AEAF58E45152}" srcOrd="3" destOrd="0" presId="urn:microsoft.com/office/officeart/2005/8/layout/matrix3"/>
    <dgm:cxn modelId="{04193ADC-A68B-7A45-A38F-9A8908E33BB7}" type="presParOf" srcId="{B839094D-A387-C64C-9472-A649D6AC4A5C}" destId="{F9D81605-268E-5C48-8050-FD1376BF8C2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6B3E6C-C300-48FE-B250-64462EAA206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F14BEBA-CC34-4194-8D33-0EBB6654ED4E}">
      <dgm:prSet/>
      <dgm:spPr/>
      <dgm:t>
        <a:bodyPr/>
        <a:lstStyle/>
        <a:p>
          <a:r>
            <a:rPr lang="fr-FR" dirty="0"/>
            <a:t>Ces groupes de TD seront réalisés en fonction du Module 3 choisi par les étudiants et ne seront  connus que le </a:t>
          </a:r>
          <a:r>
            <a:rPr lang="fr-FR" dirty="0" smtClean="0"/>
            <a:t>5 </a:t>
          </a:r>
          <a:r>
            <a:rPr lang="fr-FR" dirty="0"/>
            <a:t>septembre . </a:t>
          </a:r>
          <a:endParaRPr lang="en-US" dirty="0"/>
        </a:p>
      </dgm:t>
    </dgm:pt>
    <dgm:pt modelId="{9FEC185F-F7D4-48CE-9A73-FFDB8EDDE757}" type="parTrans" cxnId="{9618166D-87D4-4598-9EDC-4506B0C0545F}">
      <dgm:prSet/>
      <dgm:spPr/>
      <dgm:t>
        <a:bodyPr/>
        <a:lstStyle/>
        <a:p>
          <a:endParaRPr lang="en-US"/>
        </a:p>
      </dgm:t>
    </dgm:pt>
    <dgm:pt modelId="{B553B198-E3C6-4621-942E-FCD2B5F01BC3}" type="sibTrans" cxnId="{9618166D-87D4-4598-9EDC-4506B0C0545F}">
      <dgm:prSet/>
      <dgm:spPr/>
      <dgm:t>
        <a:bodyPr/>
        <a:lstStyle/>
        <a:p>
          <a:endParaRPr lang="en-US"/>
        </a:p>
      </dgm:t>
    </dgm:pt>
    <dgm:pt modelId="{C56DCF60-E62E-4934-946E-D3E7E08B1EB4}">
      <dgm:prSet/>
      <dgm:spPr/>
      <dgm:t>
        <a:bodyPr/>
        <a:lstStyle/>
        <a:p>
          <a:r>
            <a:rPr lang="fr-FR" b="1"/>
            <a:t>Les changements de groupe de TD ne sont pas possibles! </a:t>
          </a:r>
          <a:endParaRPr lang="en-US"/>
        </a:p>
      </dgm:t>
    </dgm:pt>
    <dgm:pt modelId="{9B6CCA3C-313F-488E-A054-F3DB7151CBEE}" type="parTrans" cxnId="{BDF6F04A-ADDB-4B71-92C0-640967B18079}">
      <dgm:prSet/>
      <dgm:spPr/>
      <dgm:t>
        <a:bodyPr/>
        <a:lstStyle/>
        <a:p>
          <a:endParaRPr lang="en-US"/>
        </a:p>
      </dgm:t>
    </dgm:pt>
    <dgm:pt modelId="{084C63DE-6B05-4421-AFB3-303E16720A85}" type="sibTrans" cxnId="{BDF6F04A-ADDB-4B71-92C0-640967B18079}">
      <dgm:prSet/>
      <dgm:spPr/>
      <dgm:t>
        <a:bodyPr/>
        <a:lstStyle/>
        <a:p>
          <a:endParaRPr lang="en-US"/>
        </a:p>
      </dgm:t>
    </dgm:pt>
    <dgm:pt modelId="{4E4A69CD-64C4-42C0-9036-3322BA9F1DE9}">
      <dgm:prSet/>
      <dgm:spPr/>
      <dgm:t>
        <a:bodyPr/>
        <a:lstStyle/>
        <a:p>
          <a:r>
            <a:rPr lang="fr-FR"/>
            <a:t>Seuls les étudiants bénéficiant du Régime Spécial d’Etudes (RSE) peuvent demander un tel changement, pour des motifs strictement définis et à condition de remplir certaines conditions.</a:t>
          </a:r>
          <a:endParaRPr lang="en-US"/>
        </a:p>
      </dgm:t>
    </dgm:pt>
    <dgm:pt modelId="{C35C7293-6100-4C35-B49E-5563EE736DF7}" type="parTrans" cxnId="{F48439BD-3172-4866-B434-B89F9DD84339}">
      <dgm:prSet/>
      <dgm:spPr/>
      <dgm:t>
        <a:bodyPr/>
        <a:lstStyle/>
        <a:p>
          <a:endParaRPr lang="en-US"/>
        </a:p>
      </dgm:t>
    </dgm:pt>
    <dgm:pt modelId="{158AE2BC-5D2A-4DB1-A787-DBAAE3CE0A89}" type="sibTrans" cxnId="{F48439BD-3172-4866-B434-B89F9DD84339}">
      <dgm:prSet/>
      <dgm:spPr/>
      <dgm:t>
        <a:bodyPr/>
        <a:lstStyle/>
        <a:p>
          <a:endParaRPr lang="en-US"/>
        </a:p>
      </dgm:t>
    </dgm:pt>
    <dgm:pt modelId="{F2F82DD5-56C8-45EB-9B72-832F59FE1078}">
      <dgm:prSet/>
      <dgm:spPr/>
      <dgm:t>
        <a:bodyPr/>
        <a:lstStyle/>
        <a:p>
          <a:r>
            <a:rPr lang="fr-FR"/>
            <a:t>Les demandes de changement doivent être faites le plus rapidement possible.</a:t>
          </a:r>
          <a:endParaRPr lang="en-US"/>
        </a:p>
      </dgm:t>
    </dgm:pt>
    <dgm:pt modelId="{B63BEBF7-1642-4072-8857-1078C35F57BE}" type="parTrans" cxnId="{1653705D-B9DF-44A4-BFBB-FA4A117A3E4F}">
      <dgm:prSet/>
      <dgm:spPr/>
      <dgm:t>
        <a:bodyPr/>
        <a:lstStyle/>
        <a:p>
          <a:endParaRPr lang="en-US"/>
        </a:p>
      </dgm:t>
    </dgm:pt>
    <dgm:pt modelId="{30D3EE73-B474-4340-A831-1BB9BDAECEEA}" type="sibTrans" cxnId="{1653705D-B9DF-44A4-BFBB-FA4A117A3E4F}">
      <dgm:prSet/>
      <dgm:spPr/>
      <dgm:t>
        <a:bodyPr/>
        <a:lstStyle/>
        <a:p>
          <a:endParaRPr lang="en-US"/>
        </a:p>
      </dgm:t>
    </dgm:pt>
    <dgm:pt modelId="{B970E88A-0144-404F-8DCE-C43652C2ED84}">
      <dgm:prSet/>
      <dgm:spPr/>
      <dgm:t>
        <a:bodyPr/>
        <a:lstStyle/>
        <a:p>
          <a:r>
            <a:rPr lang="fr-FR"/>
            <a:t>Les étudiants doivent d’abord se rapprocher du responsable RSE ou du Service de Santé Universitaire(SSU) pour obtenir les certificats nécessaires.</a:t>
          </a:r>
          <a:endParaRPr lang="en-US"/>
        </a:p>
      </dgm:t>
    </dgm:pt>
    <dgm:pt modelId="{EF6D47E9-08D7-44B3-B127-92484E854A69}" type="parTrans" cxnId="{78FA5651-D174-4125-BF42-D610D7ECAD19}">
      <dgm:prSet/>
      <dgm:spPr/>
      <dgm:t>
        <a:bodyPr/>
        <a:lstStyle/>
        <a:p>
          <a:endParaRPr lang="en-US"/>
        </a:p>
      </dgm:t>
    </dgm:pt>
    <dgm:pt modelId="{0F6BD071-EDD5-4496-965B-E9D69AECEB1F}" type="sibTrans" cxnId="{78FA5651-D174-4125-BF42-D610D7ECAD19}">
      <dgm:prSet/>
      <dgm:spPr/>
      <dgm:t>
        <a:bodyPr/>
        <a:lstStyle/>
        <a:p>
          <a:endParaRPr lang="en-US"/>
        </a:p>
      </dgm:t>
    </dgm:pt>
    <dgm:pt modelId="{41EBF916-DF28-41F8-9098-AB9C22E884E7}" type="pres">
      <dgm:prSet presAssocID="{686B3E6C-C300-48FE-B250-64462EAA206B}" presName="root" presStyleCnt="0">
        <dgm:presLayoutVars>
          <dgm:dir/>
          <dgm:resizeHandles val="exact"/>
        </dgm:presLayoutVars>
      </dgm:prSet>
      <dgm:spPr/>
      <dgm:t>
        <a:bodyPr/>
        <a:lstStyle/>
        <a:p>
          <a:endParaRPr lang="fr-FR"/>
        </a:p>
      </dgm:t>
    </dgm:pt>
    <dgm:pt modelId="{183D4010-152E-4988-8E1C-EAABE3B8920C}" type="pres">
      <dgm:prSet presAssocID="{BF14BEBA-CC34-4194-8D33-0EBB6654ED4E}" presName="compNode" presStyleCnt="0"/>
      <dgm:spPr/>
    </dgm:pt>
    <dgm:pt modelId="{A175EBCC-499C-4ED6-A595-6C761482A5D4}" type="pres">
      <dgm:prSet presAssocID="{BF14BEBA-CC34-4194-8D33-0EBB6654ED4E}" presName="bgRect" presStyleLbl="bgShp" presStyleIdx="0" presStyleCnt="5"/>
      <dgm:spPr/>
    </dgm:pt>
    <dgm:pt modelId="{00F4219F-E649-437B-8DDC-7DBEF9272AB0}" type="pres">
      <dgm:prSet presAssocID="{BF14BEBA-CC34-4194-8D33-0EBB6654ED4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e"/>
        </a:ext>
      </dgm:extLst>
    </dgm:pt>
    <dgm:pt modelId="{CBC4C0B3-27A2-40C1-A01C-CC0C91348BEE}" type="pres">
      <dgm:prSet presAssocID="{BF14BEBA-CC34-4194-8D33-0EBB6654ED4E}" presName="spaceRect" presStyleCnt="0"/>
      <dgm:spPr/>
    </dgm:pt>
    <dgm:pt modelId="{B4CC7234-AE4F-4AD9-B0DC-4838C914335B}" type="pres">
      <dgm:prSet presAssocID="{BF14BEBA-CC34-4194-8D33-0EBB6654ED4E}" presName="parTx" presStyleLbl="revTx" presStyleIdx="0" presStyleCnt="5">
        <dgm:presLayoutVars>
          <dgm:chMax val="0"/>
          <dgm:chPref val="0"/>
        </dgm:presLayoutVars>
      </dgm:prSet>
      <dgm:spPr/>
      <dgm:t>
        <a:bodyPr/>
        <a:lstStyle/>
        <a:p>
          <a:endParaRPr lang="fr-FR"/>
        </a:p>
      </dgm:t>
    </dgm:pt>
    <dgm:pt modelId="{9D7F6130-85A7-4827-B6B0-AD5E4759C00A}" type="pres">
      <dgm:prSet presAssocID="{B553B198-E3C6-4621-942E-FCD2B5F01BC3}" presName="sibTrans" presStyleCnt="0"/>
      <dgm:spPr/>
    </dgm:pt>
    <dgm:pt modelId="{731ED082-6C90-4C05-86CE-933803B0C00F}" type="pres">
      <dgm:prSet presAssocID="{C56DCF60-E62E-4934-946E-D3E7E08B1EB4}" presName="compNode" presStyleCnt="0"/>
      <dgm:spPr/>
    </dgm:pt>
    <dgm:pt modelId="{4FA82B70-9585-4CF6-9573-709EAB7A33B1}" type="pres">
      <dgm:prSet presAssocID="{C56DCF60-E62E-4934-946E-D3E7E08B1EB4}" presName="bgRect" presStyleLbl="bgShp" presStyleIdx="1" presStyleCnt="5"/>
      <dgm:spPr/>
    </dgm:pt>
    <dgm:pt modelId="{CBA33878-7EA1-4C6F-BB72-7493533B7BB9}" type="pres">
      <dgm:prSet presAssocID="{C56DCF60-E62E-4934-946E-D3E7E08B1EB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nsférer"/>
        </a:ext>
      </dgm:extLst>
    </dgm:pt>
    <dgm:pt modelId="{C86C028B-4606-4C38-BC1A-B139D6490861}" type="pres">
      <dgm:prSet presAssocID="{C56DCF60-E62E-4934-946E-D3E7E08B1EB4}" presName="spaceRect" presStyleCnt="0"/>
      <dgm:spPr/>
    </dgm:pt>
    <dgm:pt modelId="{2DD49BC9-DBBB-44CF-866B-A72ACAABCA4B}" type="pres">
      <dgm:prSet presAssocID="{C56DCF60-E62E-4934-946E-D3E7E08B1EB4}" presName="parTx" presStyleLbl="revTx" presStyleIdx="1" presStyleCnt="5">
        <dgm:presLayoutVars>
          <dgm:chMax val="0"/>
          <dgm:chPref val="0"/>
        </dgm:presLayoutVars>
      </dgm:prSet>
      <dgm:spPr/>
      <dgm:t>
        <a:bodyPr/>
        <a:lstStyle/>
        <a:p>
          <a:endParaRPr lang="fr-FR"/>
        </a:p>
      </dgm:t>
    </dgm:pt>
    <dgm:pt modelId="{8FC80566-3C95-40F7-B128-C7B104C1C50E}" type="pres">
      <dgm:prSet presAssocID="{084C63DE-6B05-4421-AFB3-303E16720A85}" presName="sibTrans" presStyleCnt="0"/>
      <dgm:spPr/>
    </dgm:pt>
    <dgm:pt modelId="{0DD52D67-2EFA-4273-B60F-343B9DBB7C67}" type="pres">
      <dgm:prSet presAssocID="{4E4A69CD-64C4-42C0-9036-3322BA9F1DE9}" presName="compNode" presStyleCnt="0"/>
      <dgm:spPr/>
    </dgm:pt>
    <dgm:pt modelId="{EC26EFAF-6DF3-4BFA-A5E9-68BA8F92DAA2}" type="pres">
      <dgm:prSet presAssocID="{4E4A69CD-64C4-42C0-9036-3322BA9F1DE9}" presName="bgRect" presStyleLbl="bgShp" presStyleIdx="2" presStyleCnt="5"/>
      <dgm:spPr/>
    </dgm:pt>
    <dgm:pt modelId="{02ED1ADA-705B-4206-9981-E002FC48C804}" type="pres">
      <dgm:prSet presAssocID="{4E4A69CD-64C4-42C0-9036-3322BA9F1DE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381F2039-9A22-49EE-B489-93A339504B7B}" type="pres">
      <dgm:prSet presAssocID="{4E4A69CD-64C4-42C0-9036-3322BA9F1DE9}" presName="spaceRect" presStyleCnt="0"/>
      <dgm:spPr/>
    </dgm:pt>
    <dgm:pt modelId="{6A0AF195-663A-44A5-9FCE-EDAB14B70A8A}" type="pres">
      <dgm:prSet presAssocID="{4E4A69CD-64C4-42C0-9036-3322BA9F1DE9}" presName="parTx" presStyleLbl="revTx" presStyleIdx="2" presStyleCnt="5">
        <dgm:presLayoutVars>
          <dgm:chMax val="0"/>
          <dgm:chPref val="0"/>
        </dgm:presLayoutVars>
      </dgm:prSet>
      <dgm:spPr/>
      <dgm:t>
        <a:bodyPr/>
        <a:lstStyle/>
        <a:p>
          <a:endParaRPr lang="fr-FR"/>
        </a:p>
      </dgm:t>
    </dgm:pt>
    <dgm:pt modelId="{7A1C1161-0988-48D0-B926-31B572585BF6}" type="pres">
      <dgm:prSet presAssocID="{158AE2BC-5D2A-4DB1-A787-DBAAE3CE0A89}" presName="sibTrans" presStyleCnt="0"/>
      <dgm:spPr/>
    </dgm:pt>
    <dgm:pt modelId="{93706549-0585-4C65-ACAE-3B73B744C8E7}" type="pres">
      <dgm:prSet presAssocID="{F2F82DD5-56C8-45EB-9B72-832F59FE1078}" presName="compNode" presStyleCnt="0"/>
      <dgm:spPr/>
    </dgm:pt>
    <dgm:pt modelId="{D05528FB-8C90-4599-B4A9-B8CC704AFC02}" type="pres">
      <dgm:prSet presAssocID="{F2F82DD5-56C8-45EB-9B72-832F59FE1078}" presName="bgRect" presStyleLbl="bgShp" presStyleIdx="3" presStyleCnt="5"/>
      <dgm:spPr/>
    </dgm:pt>
    <dgm:pt modelId="{72B78650-6579-4CE5-97C4-BAA932C824BE}" type="pres">
      <dgm:prSet presAssocID="{F2F82DD5-56C8-45EB-9B72-832F59FE107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ronomètre"/>
        </a:ext>
      </dgm:extLst>
    </dgm:pt>
    <dgm:pt modelId="{B3D283AE-DD6D-436B-A983-804294F1FA80}" type="pres">
      <dgm:prSet presAssocID="{F2F82DD5-56C8-45EB-9B72-832F59FE1078}" presName="spaceRect" presStyleCnt="0"/>
      <dgm:spPr/>
    </dgm:pt>
    <dgm:pt modelId="{7BF0E0AC-2600-4BED-A2D6-2AAABF2FFD02}" type="pres">
      <dgm:prSet presAssocID="{F2F82DD5-56C8-45EB-9B72-832F59FE1078}" presName="parTx" presStyleLbl="revTx" presStyleIdx="3" presStyleCnt="5">
        <dgm:presLayoutVars>
          <dgm:chMax val="0"/>
          <dgm:chPref val="0"/>
        </dgm:presLayoutVars>
      </dgm:prSet>
      <dgm:spPr/>
      <dgm:t>
        <a:bodyPr/>
        <a:lstStyle/>
        <a:p>
          <a:endParaRPr lang="fr-FR"/>
        </a:p>
      </dgm:t>
    </dgm:pt>
    <dgm:pt modelId="{63DC7BFF-697F-4850-A4B8-684903ED8CAB}" type="pres">
      <dgm:prSet presAssocID="{30D3EE73-B474-4340-A831-1BB9BDAECEEA}" presName="sibTrans" presStyleCnt="0"/>
      <dgm:spPr/>
    </dgm:pt>
    <dgm:pt modelId="{A13A45F5-CAB1-4461-8F55-07FAEEA8F805}" type="pres">
      <dgm:prSet presAssocID="{B970E88A-0144-404F-8DCE-C43652C2ED84}" presName="compNode" presStyleCnt="0"/>
      <dgm:spPr/>
    </dgm:pt>
    <dgm:pt modelId="{E39AF220-1E04-41DA-B7D6-2EE90DD37D50}" type="pres">
      <dgm:prSet presAssocID="{B970E88A-0144-404F-8DCE-C43652C2ED84}" presName="bgRect" presStyleLbl="bgShp" presStyleIdx="4" presStyleCnt="5"/>
      <dgm:spPr/>
    </dgm:pt>
    <dgm:pt modelId="{3966CF26-4EAA-423D-ADD5-0E91CFC1DCCB}" type="pres">
      <dgm:prSet presAssocID="{B970E88A-0144-404F-8DCE-C43652C2ED8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e"/>
        </a:ext>
      </dgm:extLst>
    </dgm:pt>
    <dgm:pt modelId="{6E3FB5CA-CA2B-43B1-98BE-B718F3FBAC9E}" type="pres">
      <dgm:prSet presAssocID="{B970E88A-0144-404F-8DCE-C43652C2ED84}" presName="spaceRect" presStyleCnt="0"/>
      <dgm:spPr/>
    </dgm:pt>
    <dgm:pt modelId="{A2414864-5815-4192-BDBD-7152966C6DD5}" type="pres">
      <dgm:prSet presAssocID="{B970E88A-0144-404F-8DCE-C43652C2ED84}" presName="parTx" presStyleLbl="revTx" presStyleIdx="4" presStyleCnt="5">
        <dgm:presLayoutVars>
          <dgm:chMax val="0"/>
          <dgm:chPref val="0"/>
        </dgm:presLayoutVars>
      </dgm:prSet>
      <dgm:spPr/>
      <dgm:t>
        <a:bodyPr/>
        <a:lstStyle/>
        <a:p>
          <a:endParaRPr lang="fr-FR"/>
        </a:p>
      </dgm:t>
    </dgm:pt>
  </dgm:ptLst>
  <dgm:cxnLst>
    <dgm:cxn modelId="{63501079-878C-44B1-81B8-2FC282AB0FCC}" type="presOf" srcId="{686B3E6C-C300-48FE-B250-64462EAA206B}" destId="{41EBF916-DF28-41F8-9098-AB9C22E884E7}" srcOrd="0" destOrd="0" presId="urn:microsoft.com/office/officeart/2018/2/layout/IconVerticalSolidList"/>
    <dgm:cxn modelId="{7C32C2F0-B0DD-4945-95F5-3D6AE8560FCB}" type="presOf" srcId="{F2F82DD5-56C8-45EB-9B72-832F59FE1078}" destId="{7BF0E0AC-2600-4BED-A2D6-2AAABF2FFD02}" srcOrd="0" destOrd="0" presId="urn:microsoft.com/office/officeart/2018/2/layout/IconVerticalSolidList"/>
    <dgm:cxn modelId="{BDF6F04A-ADDB-4B71-92C0-640967B18079}" srcId="{686B3E6C-C300-48FE-B250-64462EAA206B}" destId="{C56DCF60-E62E-4934-946E-D3E7E08B1EB4}" srcOrd="1" destOrd="0" parTransId="{9B6CCA3C-313F-488E-A054-F3DB7151CBEE}" sibTransId="{084C63DE-6B05-4421-AFB3-303E16720A85}"/>
    <dgm:cxn modelId="{1653705D-B9DF-44A4-BFBB-FA4A117A3E4F}" srcId="{686B3E6C-C300-48FE-B250-64462EAA206B}" destId="{F2F82DD5-56C8-45EB-9B72-832F59FE1078}" srcOrd="3" destOrd="0" parTransId="{B63BEBF7-1642-4072-8857-1078C35F57BE}" sibTransId="{30D3EE73-B474-4340-A831-1BB9BDAECEEA}"/>
    <dgm:cxn modelId="{7BD38C91-43B4-47BA-BDDD-1864F0649D45}" type="presOf" srcId="{BF14BEBA-CC34-4194-8D33-0EBB6654ED4E}" destId="{B4CC7234-AE4F-4AD9-B0DC-4838C914335B}" srcOrd="0" destOrd="0" presId="urn:microsoft.com/office/officeart/2018/2/layout/IconVerticalSolidList"/>
    <dgm:cxn modelId="{F48439BD-3172-4866-B434-B89F9DD84339}" srcId="{686B3E6C-C300-48FE-B250-64462EAA206B}" destId="{4E4A69CD-64C4-42C0-9036-3322BA9F1DE9}" srcOrd="2" destOrd="0" parTransId="{C35C7293-6100-4C35-B49E-5563EE736DF7}" sibTransId="{158AE2BC-5D2A-4DB1-A787-DBAAE3CE0A89}"/>
    <dgm:cxn modelId="{5024D70C-72EB-4A9E-AA81-3EFADAB2DF6D}" type="presOf" srcId="{4E4A69CD-64C4-42C0-9036-3322BA9F1DE9}" destId="{6A0AF195-663A-44A5-9FCE-EDAB14B70A8A}" srcOrd="0" destOrd="0" presId="urn:microsoft.com/office/officeart/2018/2/layout/IconVerticalSolidList"/>
    <dgm:cxn modelId="{78FA5651-D174-4125-BF42-D610D7ECAD19}" srcId="{686B3E6C-C300-48FE-B250-64462EAA206B}" destId="{B970E88A-0144-404F-8DCE-C43652C2ED84}" srcOrd="4" destOrd="0" parTransId="{EF6D47E9-08D7-44B3-B127-92484E854A69}" sibTransId="{0F6BD071-EDD5-4496-965B-E9D69AECEB1F}"/>
    <dgm:cxn modelId="{07A1D9B6-418A-458B-A542-18448D49FB59}" type="presOf" srcId="{C56DCF60-E62E-4934-946E-D3E7E08B1EB4}" destId="{2DD49BC9-DBBB-44CF-866B-A72ACAABCA4B}" srcOrd="0" destOrd="0" presId="urn:microsoft.com/office/officeart/2018/2/layout/IconVerticalSolidList"/>
    <dgm:cxn modelId="{9618166D-87D4-4598-9EDC-4506B0C0545F}" srcId="{686B3E6C-C300-48FE-B250-64462EAA206B}" destId="{BF14BEBA-CC34-4194-8D33-0EBB6654ED4E}" srcOrd="0" destOrd="0" parTransId="{9FEC185F-F7D4-48CE-9A73-FFDB8EDDE757}" sibTransId="{B553B198-E3C6-4621-942E-FCD2B5F01BC3}"/>
    <dgm:cxn modelId="{E8947094-DC30-4254-B27D-50FD903F6095}" type="presOf" srcId="{B970E88A-0144-404F-8DCE-C43652C2ED84}" destId="{A2414864-5815-4192-BDBD-7152966C6DD5}" srcOrd="0" destOrd="0" presId="urn:microsoft.com/office/officeart/2018/2/layout/IconVerticalSolidList"/>
    <dgm:cxn modelId="{0AF2850D-E7DF-4048-ADC7-5693536A3822}" type="presParOf" srcId="{41EBF916-DF28-41F8-9098-AB9C22E884E7}" destId="{183D4010-152E-4988-8E1C-EAABE3B8920C}" srcOrd="0" destOrd="0" presId="urn:microsoft.com/office/officeart/2018/2/layout/IconVerticalSolidList"/>
    <dgm:cxn modelId="{47CC2446-0FCA-48CA-8721-10E0DE356E7C}" type="presParOf" srcId="{183D4010-152E-4988-8E1C-EAABE3B8920C}" destId="{A175EBCC-499C-4ED6-A595-6C761482A5D4}" srcOrd="0" destOrd="0" presId="urn:microsoft.com/office/officeart/2018/2/layout/IconVerticalSolidList"/>
    <dgm:cxn modelId="{80E5118C-7046-41EF-868F-8EA7BBA67527}" type="presParOf" srcId="{183D4010-152E-4988-8E1C-EAABE3B8920C}" destId="{00F4219F-E649-437B-8DDC-7DBEF9272AB0}" srcOrd="1" destOrd="0" presId="urn:microsoft.com/office/officeart/2018/2/layout/IconVerticalSolidList"/>
    <dgm:cxn modelId="{1E7A5E4C-52BF-4C5E-B413-76B46391EB61}" type="presParOf" srcId="{183D4010-152E-4988-8E1C-EAABE3B8920C}" destId="{CBC4C0B3-27A2-40C1-A01C-CC0C91348BEE}" srcOrd="2" destOrd="0" presId="urn:microsoft.com/office/officeart/2018/2/layout/IconVerticalSolidList"/>
    <dgm:cxn modelId="{3B2E8845-3C9B-4253-9921-7F47E09D70BF}" type="presParOf" srcId="{183D4010-152E-4988-8E1C-EAABE3B8920C}" destId="{B4CC7234-AE4F-4AD9-B0DC-4838C914335B}" srcOrd="3" destOrd="0" presId="urn:microsoft.com/office/officeart/2018/2/layout/IconVerticalSolidList"/>
    <dgm:cxn modelId="{A40F1EC5-ADA4-429F-8B05-98C5E769E8C1}" type="presParOf" srcId="{41EBF916-DF28-41F8-9098-AB9C22E884E7}" destId="{9D7F6130-85A7-4827-B6B0-AD5E4759C00A}" srcOrd="1" destOrd="0" presId="urn:microsoft.com/office/officeart/2018/2/layout/IconVerticalSolidList"/>
    <dgm:cxn modelId="{2827F20F-5A39-41F6-AA90-2B378E016AF6}" type="presParOf" srcId="{41EBF916-DF28-41F8-9098-AB9C22E884E7}" destId="{731ED082-6C90-4C05-86CE-933803B0C00F}" srcOrd="2" destOrd="0" presId="urn:microsoft.com/office/officeart/2018/2/layout/IconVerticalSolidList"/>
    <dgm:cxn modelId="{858D271D-0841-4F09-A70A-208D57DA8BAB}" type="presParOf" srcId="{731ED082-6C90-4C05-86CE-933803B0C00F}" destId="{4FA82B70-9585-4CF6-9573-709EAB7A33B1}" srcOrd="0" destOrd="0" presId="urn:microsoft.com/office/officeart/2018/2/layout/IconVerticalSolidList"/>
    <dgm:cxn modelId="{CDA493B0-AAA4-4CDA-8C9D-AE0A7EFA5E72}" type="presParOf" srcId="{731ED082-6C90-4C05-86CE-933803B0C00F}" destId="{CBA33878-7EA1-4C6F-BB72-7493533B7BB9}" srcOrd="1" destOrd="0" presId="urn:microsoft.com/office/officeart/2018/2/layout/IconVerticalSolidList"/>
    <dgm:cxn modelId="{168CF54A-53A9-4718-AD21-9699AC4357BB}" type="presParOf" srcId="{731ED082-6C90-4C05-86CE-933803B0C00F}" destId="{C86C028B-4606-4C38-BC1A-B139D6490861}" srcOrd="2" destOrd="0" presId="urn:microsoft.com/office/officeart/2018/2/layout/IconVerticalSolidList"/>
    <dgm:cxn modelId="{BA112D44-2614-4FD9-8D3D-95EC77F41290}" type="presParOf" srcId="{731ED082-6C90-4C05-86CE-933803B0C00F}" destId="{2DD49BC9-DBBB-44CF-866B-A72ACAABCA4B}" srcOrd="3" destOrd="0" presId="urn:microsoft.com/office/officeart/2018/2/layout/IconVerticalSolidList"/>
    <dgm:cxn modelId="{9BFB465D-81A7-430A-B3F8-E42BC65E8466}" type="presParOf" srcId="{41EBF916-DF28-41F8-9098-AB9C22E884E7}" destId="{8FC80566-3C95-40F7-B128-C7B104C1C50E}" srcOrd="3" destOrd="0" presId="urn:microsoft.com/office/officeart/2018/2/layout/IconVerticalSolidList"/>
    <dgm:cxn modelId="{C75AA9A2-E298-4977-A322-63D9AC00F80E}" type="presParOf" srcId="{41EBF916-DF28-41F8-9098-AB9C22E884E7}" destId="{0DD52D67-2EFA-4273-B60F-343B9DBB7C67}" srcOrd="4" destOrd="0" presId="urn:microsoft.com/office/officeart/2018/2/layout/IconVerticalSolidList"/>
    <dgm:cxn modelId="{220B5C55-6E1C-4BE7-852D-711446D5693F}" type="presParOf" srcId="{0DD52D67-2EFA-4273-B60F-343B9DBB7C67}" destId="{EC26EFAF-6DF3-4BFA-A5E9-68BA8F92DAA2}" srcOrd="0" destOrd="0" presId="urn:microsoft.com/office/officeart/2018/2/layout/IconVerticalSolidList"/>
    <dgm:cxn modelId="{708CFA25-9981-4926-A592-1C3F5BC4C216}" type="presParOf" srcId="{0DD52D67-2EFA-4273-B60F-343B9DBB7C67}" destId="{02ED1ADA-705B-4206-9981-E002FC48C804}" srcOrd="1" destOrd="0" presId="urn:microsoft.com/office/officeart/2018/2/layout/IconVerticalSolidList"/>
    <dgm:cxn modelId="{F4584116-7C41-4785-A2E2-5B63257B8309}" type="presParOf" srcId="{0DD52D67-2EFA-4273-B60F-343B9DBB7C67}" destId="{381F2039-9A22-49EE-B489-93A339504B7B}" srcOrd="2" destOrd="0" presId="urn:microsoft.com/office/officeart/2018/2/layout/IconVerticalSolidList"/>
    <dgm:cxn modelId="{65AA22A0-AEAF-4AF2-959D-ABA0079053F2}" type="presParOf" srcId="{0DD52D67-2EFA-4273-B60F-343B9DBB7C67}" destId="{6A0AF195-663A-44A5-9FCE-EDAB14B70A8A}" srcOrd="3" destOrd="0" presId="urn:microsoft.com/office/officeart/2018/2/layout/IconVerticalSolidList"/>
    <dgm:cxn modelId="{E3E32A0C-0CD1-4DC8-9428-2558C94BF42B}" type="presParOf" srcId="{41EBF916-DF28-41F8-9098-AB9C22E884E7}" destId="{7A1C1161-0988-48D0-B926-31B572585BF6}" srcOrd="5" destOrd="0" presId="urn:microsoft.com/office/officeart/2018/2/layout/IconVerticalSolidList"/>
    <dgm:cxn modelId="{905201AB-86AF-4812-8A41-986DA45F1E75}" type="presParOf" srcId="{41EBF916-DF28-41F8-9098-AB9C22E884E7}" destId="{93706549-0585-4C65-ACAE-3B73B744C8E7}" srcOrd="6" destOrd="0" presId="urn:microsoft.com/office/officeart/2018/2/layout/IconVerticalSolidList"/>
    <dgm:cxn modelId="{9A8F6133-640C-45D1-A69E-2AA18C9C9836}" type="presParOf" srcId="{93706549-0585-4C65-ACAE-3B73B744C8E7}" destId="{D05528FB-8C90-4599-B4A9-B8CC704AFC02}" srcOrd="0" destOrd="0" presId="urn:microsoft.com/office/officeart/2018/2/layout/IconVerticalSolidList"/>
    <dgm:cxn modelId="{9DE4F952-7231-4500-97EA-63C0FAD07D58}" type="presParOf" srcId="{93706549-0585-4C65-ACAE-3B73B744C8E7}" destId="{72B78650-6579-4CE5-97C4-BAA932C824BE}" srcOrd="1" destOrd="0" presId="urn:microsoft.com/office/officeart/2018/2/layout/IconVerticalSolidList"/>
    <dgm:cxn modelId="{3A047FA0-AD0C-4D82-94C5-5623B864FDC7}" type="presParOf" srcId="{93706549-0585-4C65-ACAE-3B73B744C8E7}" destId="{B3D283AE-DD6D-436B-A983-804294F1FA80}" srcOrd="2" destOrd="0" presId="urn:microsoft.com/office/officeart/2018/2/layout/IconVerticalSolidList"/>
    <dgm:cxn modelId="{84C5DDF5-8B3C-4419-9825-7EBF18ACAA7F}" type="presParOf" srcId="{93706549-0585-4C65-ACAE-3B73B744C8E7}" destId="{7BF0E0AC-2600-4BED-A2D6-2AAABF2FFD02}" srcOrd="3" destOrd="0" presId="urn:microsoft.com/office/officeart/2018/2/layout/IconVerticalSolidList"/>
    <dgm:cxn modelId="{9FEAB3A5-4CE2-422F-BC57-64ECAE4592F0}" type="presParOf" srcId="{41EBF916-DF28-41F8-9098-AB9C22E884E7}" destId="{63DC7BFF-697F-4850-A4B8-684903ED8CAB}" srcOrd="7" destOrd="0" presId="urn:microsoft.com/office/officeart/2018/2/layout/IconVerticalSolidList"/>
    <dgm:cxn modelId="{6A497C60-3522-4004-88A0-2F35080E30FF}" type="presParOf" srcId="{41EBF916-DF28-41F8-9098-AB9C22E884E7}" destId="{A13A45F5-CAB1-4461-8F55-07FAEEA8F805}" srcOrd="8" destOrd="0" presId="urn:microsoft.com/office/officeart/2018/2/layout/IconVerticalSolidList"/>
    <dgm:cxn modelId="{EE709337-8CB8-4E9F-BABE-49E777B64873}" type="presParOf" srcId="{A13A45F5-CAB1-4461-8F55-07FAEEA8F805}" destId="{E39AF220-1E04-41DA-B7D6-2EE90DD37D50}" srcOrd="0" destOrd="0" presId="urn:microsoft.com/office/officeart/2018/2/layout/IconVerticalSolidList"/>
    <dgm:cxn modelId="{82B371F5-B7FD-4E60-B285-23BA6877AACA}" type="presParOf" srcId="{A13A45F5-CAB1-4461-8F55-07FAEEA8F805}" destId="{3966CF26-4EAA-423D-ADD5-0E91CFC1DCCB}" srcOrd="1" destOrd="0" presId="urn:microsoft.com/office/officeart/2018/2/layout/IconVerticalSolidList"/>
    <dgm:cxn modelId="{4817F1E8-9925-4A29-BFCF-DDE74DCF20D9}" type="presParOf" srcId="{A13A45F5-CAB1-4461-8F55-07FAEEA8F805}" destId="{6E3FB5CA-CA2B-43B1-98BE-B718F3FBAC9E}" srcOrd="2" destOrd="0" presId="urn:microsoft.com/office/officeart/2018/2/layout/IconVerticalSolidList"/>
    <dgm:cxn modelId="{516C3793-6950-45EC-94A8-181AC44F46AC}" type="presParOf" srcId="{A13A45F5-CAB1-4461-8F55-07FAEEA8F805}" destId="{A2414864-5815-4192-BDBD-7152966C6D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78F9F7-5E13-465C-BBC3-389045521B6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46B5DCB-1899-4872-9BEC-EBEAFCE064FE}">
      <dgm:prSet/>
      <dgm:spPr/>
      <dgm:t>
        <a:bodyPr/>
        <a:lstStyle/>
        <a:p>
          <a:r>
            <a:rPr lang="fr-FR" dirty="0"/>
            <a:t>Réunions d’information sur les modules libres vendredi 1 septembre</a:t>
          </a:r>
          <a:endParaRPr lang="en-US" dirty="0"/>
        </a:p>
      </dgm:t>
    </dgm:pt>
    <dgm:pt modelId="{59749358-2FB4-4C5C-9B60-1F9461CD684A}" type="parTrans" cxnId="{9D92AED3-FB3E-4E27-972B-FB26E4C89762}">
      <dgm:prSet/>
      <dgm:spPr/>
      <dgm:t>
        <a:bodyPr/>
        <a:lstStyle/>
        <a:p>
          <a:endParaRPr lang="en-US"/>
        </a:p>
      </dgm:t>
    </dgm:pt>
    <dgm:pt modelId="{AC0242A4-50F3-4519-9444-C36138C15BD0}" type="sibTrans" cxnId="{9D92AED3-FB3E-4E27-972B-FB26E4C89762}">
      <dgm:prSet/>
      <dgm:spPr/>
      <dgm:t>
        <a:bodyPr/>
        <a:lstStyle/>
        <a:p>
          <a:endParaRPr lang="en-US"/>
        </a:p>
      </dgm:t>
    </dgm:pt>
    <dgm:pt modelId="{AFD2AA10-ED0A-4E8F-ABA5-2C86A23A9D44}">
      <dgm:prSet/>
      <dgm:spPr/>
      <dgm:t>
        <a:bodyPr/>
        <a:lstStyle/>
        <a:p>
          <a:r>
            <a:rPr lang="fr-FR" dirty="0"/>
            <a:t>Auto-inscription en ligne à un module libre (Module 3) : </a:t>
          </a:r>
          <a:r>
            <a:rPr lang="fr-FR" dirty="0">
              <a:highlight>
                <a:srgbClr val="FFFF00"/>
              </a:highlight>
            </a:rPr>
            <a:t>du vendredi 2 (9h) au lundi </a:t>
          </a:r>
          <a:r>
            <a:rPr lang="fr-FR" dirty="0" smtClean="0">
              <a:highlight>
                <a:srgbClr val="FFFF00"/>
              </a:highlight>
            </a:rPr>
            <a:t>4 </a:t>
          </a:r>
          <a:r>
            <a:rPr lang="fr-FR" dirty="0">
              <a:highlight>
                <a:srgbClr val="FFFF00"/>
              </a:highlight>
            </a:rPr>
            <a:t>(</a:t>
          </a:r>
          <a:r>
            <a:rPr lang="fr-FR" dirty="0" smtClean="0">
              <a:highlight>
                <a:srgbClr val="FFFF00"/>
              </a:highlight>
            </a:rPr>
            <a:t>17h</a:t>
          </a:r>
          <a:r>
            <a:rPr lang="fr-FR" dirty="0">
              <a:highlight>
                <a:srgbClr val="FFFF00"/>
              </a:highlight>
            </a:rPr>
            <a:t>)</a:t>
          </a:r>
          <a:endParaRPr lang="en-US" dirty="0">
            <a:highlight>
              <a:srgbClr val="FFFF00"/>
            </a:highlight>
          </a:endParaRPr>
        </a:p>
      </dgm:t>
    </dgm:pt>
    <dgm:pt modelId="{E26CC00A-F907-4472-8C3B-77ED5961F3B4}" type="parTrans" cxnId="{93405A30-BDC3-4060-9529-10CB51D17779}">
      <dgm:prSet/>
      <dgm:spPr/>
      <dgm:t>
        <a:bodyPr/>
        <a:lstStyle/>
        <a:p>
          <a:endParaRPr lang="en-US"/>
        </a:p>
      </dgm:t>
    </dgm:pt>
    <dgm:pt modelId="{12FF8255-7492-49CD-AC27-41C19E81A918}" type="sibTrans" cxnId="{93405A30-BDC3-4060-9529-10CB51D17779}">
      <dgm:prSet/>
      <dgm:spPr/>
      <dgm:t>
        <a:bodyPr/>
        <a:lstStyle/>
        <a:p>
          <a:endParaRPr lang="en-US"/>
        </a:p>
      </dgm:t>
    </dgm:pt>
    <dgm:pt modelId="{8693E8FD-73F1-4488-8C44-44CB72644C5C}">
      <dgm:prSet/>
      <dgm:spPr/>
      <dgm:t>
        <a:bodyPr/>
        <a:lstStyle/>
        <a:p>
          <a:r>
            <a:rPr lang="fr-FR"/>
            <a:t>Fiche pédagogique à remplir en ligne</a:t>
          </a:r>
          <a:endParaRPr lang="en-US"/>
        </a:p>
      </dgm:t>
    </dgm:pt>
    <dgm:pt modelId="{37DA63B1-0A9D-48D4-AF4A-100B4F799916}" type="parTrans" cxnId="{BDAE3263-963B-47FD-85DF-8BB903ECC5BF}">
      <dgm:prSet/>
      <dgm:spPr/>
      <dgm:t>
        <a:bodyPr/>
        <a:lstStyle/>
        <a:p>
          <a:endParaRPr lang="en-US"/>
        </a:p>
      </dgm:t>
    </dgm:pt>
    <dgm:pt modelId="{F0DE5B80-E6F2-4D41-8396-7097FCD10D43}" type="sibTrans" cxnId="{BDAE3263-963B-47FD-85DF-8BB903ECC5BF}">
      <dgm:prSet/>
      <dgm:spPr/>
      <dgm:t>
        <a:bodyPr/>
        <a:lstStyle/>
        <a:p>
          <a:endParaRPr lang="en-US"/>
        </a:p>
      </dgm:t>
    </dgm:pt>
    <dgm:pt modelId="{AD75C57A-8FC9-4E53-9010-3C544BD91917}">
      <dgm:prSet/>
      <dgm:spPr/>
      <dgm:t>
        <a:bodyPr/>
        <a:lstStyle/>
        <a:p>
          <a:r>
            <a:rPr lang="fr-FR"/>
            <a:t>Demande de RSE si nécessaire</a:t>
          </a:r>
          <a:endParaRPr lang="en-US"/>
        </a:p>
      </dgm:t>
    </dgm:pt>
    <dgm:pt modelId="{85C00ED5-AAAB-4F52-B0EF-8FB41A0F9C1D}" type="parTrans" cxnId="{BA2EB191-B32D-4A76-8885-8F31D6E419AC}">
      <dgm:prSet/>
      <dgm:spPr/>
      <dgm:t>
        <a:bodyPr/>
        <a:lstStyle/>
        <a:p>
          <a:endParaRPr lang="en-US"/>
        </a:p>
      </dgm:t>
    </dgm:pt>
    <dgm:pt modelId="{C60A51A0-45B0-4E99-A931-98BBA751E0F0}" type="sibTrans" cxnId="{BA2EB191-B32D-4A76-8885-8F31D6E419AC}">
      <dgm:prSet/>
      <dgm:spPr/>
      <dgm:t>
        <a:bodyPr/>
        <a:lstStyle/>
        <a:p>
          <a:endParaRPr lang="en-US"/>
        </a:p>
      </dgm:t>
    </dgm:pt>
    <dgm:pt modelId="{D79BF107-5852-4477-B460-22F378B96FC7}">
      <dgm:prSet/>
      <dgm:spPr/>
      <dgm:t>
        <a:bodyPr/>
        <a:lstStyle/>
        <a:p>
          <a:r>
            <a:rPr lang="fr-FR" dirty="0"/>
            <a:t>La rentrée est le lundi 11 septembre et d’ici là…au travail !!!! </a:t>
          </a:r>
          <a:endParaRPr lang="en-US" dirty="0"/>
        </a:p>
      </dgm:t>
    </dgm:pt>
    <dgm:pt modelId="{AF71088B-E6B0-4CE1-9610-003500BF1903}" type="parTrans" cxnId="{D37B6097-013E-4783-98EE-46D9CCEA1F35}">
      <dgm:prSet/>
      <dgm:spPr/>
      <dgm:t>
        <a:bodyPr/>
        <a:lstStyle/>
        <a:p>
          <a:endParaRPr lang="en-US"/>
        </a:p>
      </dgm:t>
    </dgm:pt>
    <dgm:pt modelId="{A39865D4-4929-4D1E-B8D7-00119462BA4B}" type="sibTrans" cxnId="{D37B6097-013E-4783-98EE-46D9CCEA1F35}">
      <dgm:prSet/>
      <dgm:spPr/>
      <dgm:t>
        <a:bodyPr/>
        <a:lstStyle/>
        <a:p>
          <a:endParaRPr lang="en-US"/>
        </a:p>
      </dgm:t>
    </dgm:pt>
    <dgm:pt modelId="{3DC1D267-9224-894A-A262-84B911C21583}" type="pres">
      <dgm:prSet presAssocID="{6378F9F7-5E13-465C-BBC3-389045521B60}" presName="diagram" presStyleCnt="0">
        <dgm:presLayoutVars>
          <dgm:dir/>
          <dgm:resizeHandles val="exact"/>
        </dgm:presLayoutVars>
      </dgm:prSet>
      <dgm:spPr/>
      <dgm:t>
        <a:bodyPr/>
        <a:lstStyle/>
        <a:p>
          <a:endParaRPr lang="fr-FR"/>
        </a:p>
      </dgm:t>
    </dgm:pt>
    <dgm:pt modelId="{9AC76855-A418-CC40-90C3-BC817771AAE8}" type="pres">
      <dgm:prSet presAssocID="{A46B5DCB-1899-4872-9BEC-EBEAFCE064FE}" presName="node" presStyleLbl="node1" presStyleIdx="0" presStyleCnt="5">
        <dgm:presLayoutVars>
          <dgm:bulletEnabled val="1"/>
        </dgm:presLayoutVars>
      </dgm:prSet>
      <dgm:spPr/>
      <dgm:t>
        <a:bodyPr/>
        <a:lstStyle/>
        <a:p>
          <a:endParaRPr lang="fr-FR"/>
        </a:p>
      </dgm:t>
    </dgm:pt>
    <dgm:pt modelId="{7D200A6F-4A3A-9142-9C94-91989493880D}" type="pres">
      <dgm:prSet presAssocID="{AC0242A4-50F3-4519-9444-C36138C15BD0}" presName="sibTrans" presStyleCnt="0"/>
      <dgm:spPr/>
    </dgm:pt>
    <dgm:pt modelId="{56569E8E-9B63-214E-85FA-D25C2AFBB486}" type="pres">
      <dgm:prSet presAssocID="{AFD2AA10-ED0A-4E8F-ABA5-2C86A23A9D44}" presName="node" presStyleLbl="node1" presStyleIdx="1" presStyleCnt="5">
        <dgm:presLayoutVars>
          <dgm:bulletEnabled val="1"/>
        </dgm:presLayoutVars>
      </dgm:prSet>
      <dgm:spPr/>
      <dgm:t>
        <a:bodyPr/>
        <a:lstStyle/>
        <a:p>
          <a:endParaRPr lang="fr-FR"/>
        </a:p>
      </dgm:t>
    </dgm:pt>
    <dgm:pt modelId="{8288B6B7-FD2F-3B47-BDE7-45AE3EBC2D4F}" type="pres">
      <dgm:prSet presAssocID="{12FF8255-7492-49CD-AC27-41C19E81A918}" presName="sibTrans" presStyleCnt="0"/>
      <dgm:spPr/>
    </dgm:pt>
    <dgm:pt modelId="{398AF88F-42C1-9C4E-A63B-1C0A56918442}" type="pres">
      <dgm:prSet presAssocID="{8693E8FD-73F1-4488-8C44-44CB72644C5C}" presName="node" presStyleLbl="node1" presStyleIdx="2" presStyleCnt="5">
        <dgm:presLayoutVars>
          <dgm:bulletEnabled val="1"/>
        </dgm:presLayoutVars>
      </dgm:prSet>
      <dgm:spPr/>
      <dgm:t>
        <a:bodyPr/>
        <a:lstStyle/>
        <a:p>
          <a:endParaRPr lang="fr-FR"/>
        </a:p>
      </dgm:t>
    </dgm:pt>
    <dgm:pt modelId="{3A475561-533C-6146-BFC8-78F4E14A2210}" type="pres">
      <dgm:prSet presAssocID="{F0DE5B80-E6F2-4D41-8396-7097FCD10D43}" presName="sibTrans" presStyleCnt="0"/>
      <dgm:spPr/>
    </dgm:pt>
    <dgm:pt modelId="{3383C746-33C6-B74C-8B46-C85A4B60CFB4}" type="pres">
      <dgm:prSet presAssocID="{AD75C57A-8FC9-4E53-9010-3C544BD91917}" presName="node" presStyleLbl="node1" presStyleIdx="3" presStyleCnt="5">
        <dgm:presLayoutVars>
          <dgm:bulletEnabled val="1"/>
        </dgm:presLayoutVars>
      </dgm:prSet>
      <dgm:spPr/>
      <dgm:t>
        <a:bodyPr/>
        <a:lstStyle/>
        <a:p>
          <a:endParaRPr lang="fr-FR"/>
        </a:p>
      </dgm:t>
    </dgm:pt>
    <dgm:pt modelId="{8B0D05E2-E341-4A4A-86E8-E4FC0F11BFAE}" type="pres">
      <dgm:prSet presAssocID="{C60A51A0-45B0-4E99-A931-98BBA751E0F0}" presName="sibTrans" presStyleCnt="0"/>
      <dgm:spPr/>
    </dgm:pt>
    <dgm:pt modelId="{D4D06835-DE2C-2949-B579-321ED595252F}" type="pres">
      <dgm:prSet presAssocID="{D79BF107-5852-4477-B460-22F378B96FC7}" presName="node" presStyleLbl="node1" presStyleIdx="4" presStyleCnt="5">
        <dgm:presLayoutVars>
          <dgm:bulletEnabled val="1"/>
        </dgm:presLayoutVars>
      </dgm:prSet>
      <dgm:spPr/>
      <dgm:t>
        <a:bodyPr/>
        <a:lstStyle/>
        <a:p>
          <a:endParaRPr lang="fr-FR"/>
        </a:p>
      </dgm:t>
    </dgm:pt>
  </dgm:ptLst>
  <dgm:cxnLst>
    <dgm:cxn modelId="{BDAE3263-963B-47FD-85DF-8BB903ECC5BF}" srcId="{6378F9F7-5E13-465C-BBC3-389045521B60}" destId="{8693E8FD-73F1-4488-8C44-44CB72644C5C}" srcOrd="2" destOrd="0" parTransId="{37DA63B1-0A9D-48D4-AF4A-100B4F799916}" sibTransId="{F0DE5B80-E6F2-4D41-8396-7097FCD10D43}"/>
    <dgm:cxn modelId="{69B5AF24-DD19-F24E-B943-89393CA2F499}" type="presOf" srcId="{D79BF107-5852-4477-B460-22F378B96FC7}" destId="{D4D06835-DE2C-2949-B579-321ED595252F}" srcOrd="0" destOrd="0" presId="urn:microsoft.com/office/officeart/2005/8/layout/default"/>
    <dgm:cxn modelId="{582E769B-BE32-8746-A45F-B995E9D18936}" type="presOf" srcId="{6378F9F7-5E13-465C-BBC3-389045521B60}" destId="{3DC1D267-9224-894A-A262-84B911C21583}" srcOrd="0" destOrd="0" presId="urn:microsoft.com/office/officeart/2005/8/layout/default"/>
    <dgm:cxn modelId="{9D92AED3-FB3E-4E27-972B-FB26E4C89762}" srcId="{6378F9F7-5E13-465C-BBC3-389045521B60}" destId="{A46B5DCB-1899-4872-9BEC-EBEAFCE064FE}" srcOrd="0" destOrd="0" parTransId="{59749358-2FB4-4C5C-9B60-1F9461CD684A}" sibTransId="{AC0242A4-50F3-4519-9444-C36138C15BD0}"/>
    <dgm:cxn modelId="{D37B6097-013E-4783-98EE-46D9CCEA1F35}" srcId="{6378F9F7-5E13-465C-BBC3-389045521B60}" destId="{D79BF107-5852-4477-B460-22F378B96FC7}" srcOrd="4" destOrd="0" parTransId="{AF71088B-E6B0-4CE1-9610-003500BF1903}" sibTransId="{A39865D4-4929-4D1E-B8D7-00119462BA4B}"/>
    <dgm:cxn modelId="{D288ADCE-5EBB-A14F-B7B3-7254EAE98C07}" type="presOf" srcId="{A46B5DCB-1899-4872-9BEC-EBEAFCE064FE}" destId="{9AC76855-A418-CC40-90C3-BC817771AAE8}" srcOrd="0" destOrd="0" presId="urn:microsoft.com/office/officeart/2005/8/layout/default"/>
    <dgm:cxn modelId="{93405A30-BDC3-4060-9529-10CB51D17779}" srcId="{6378F9F7-5E13-465C-BBC3-389045521B60}" destId="{AFD2AA10-ED0A-4E8F-ABA5-2C86A23A9D44}" srcOrd="1" destOrd="0" parTransId="{E26CC00A-F907-4472-8C3B-77ED5961F3B4}" sibTransId="{12FF8255-7492-49CD-AC27-41C19E81A918}"/>
    <dgm:cxn modelId="{BFA3FD20-D7C4-1241-B88E-9463603C9D9B}" type="presOf" srcId="{8693E8FD-73F1-4488-8C44-44CB72644C5C}" destId="{398AF88F-42C1-9C4E-A63B-1C0A56918442}" srcOrd="0" destOrd="0" presId="urn:microsoft.com/office/officeart/2005/8/layout/default"/>
    <dgm:cxn modelId="{BA2EB191-B32D-4A76-8885-8F31D6E419AC}" srcId="{6378F9F7-5E13-465C-BBC3-389045521B60}" destId="{AD75C57A-8FC9-4E53-9010-3C544BD91917}" srcOrd="3" destOrd="0" parTransId="{85C00ED5-AAAB-4F52-B0EF-8FB41A0F9C1D}" sibTransId="{C60A51A0-45B0-4E99-A931-98BBA751E0F0}"/>
    <dgm:cxn modelId="{B39DF934-C0FD-6F4B-8B24-1FF89E2C924F}" type="presOf" srcId="{AFD2AA10-ED0A-4E8F-ABA5-2C86A23A9D44}" destId="{56569E8E-9B63-214E-85FA-D25C2AFBB486}" srcOrd="0" destOrd="0" presId="urn:microsoft.com/office/officeart/2005/8/layout/default"/>
    <dgm:cxn modelId="{A1A466E8-F6A6-5A47-B815-3A204CD593C5}" type="presOf" srcId="{AD75C57A-8FC9-4E53-9010-3C544BD91917}" destId="{3383C746-33C6-B74C-8B46-C85A4B60CFB4}" srcOrd="0" destOrd="0" presId="urn:microsoft.com/office/officeart/2005/8/layout/default"/>
    <dgm:cxn modelId="{93F53D28-E0C6-FC45-A7D2-9F3035515813}" type="presParOf" srcId="{3DC1D267-9224-894A-A262-84B911C21583}" destId="{9AC76855-A418-CC40-90C3-BC817771AAE8}" srcOrd="0" destOrd="0" presId="urn:microsoft.com/office/officeart/2005/8/layout/default"/>
    <dgm:cxn modelId="{352A4F01-A640-5140-9B55-5CE6870884FD}" type="presParOf" srcId="{3DC1D267-9224-894A-A262-84B911C21583}" destId="{7D200A6F-4A3A-9142-9C94-91989493880D}" srcOrd="1" destOrd="0" presId="urn:microsoft.com/office/officeart/2005/8/layout/default"/>
    <dgm:cxn modelId="{0297B852-98A6-BC4B-BE02-46951C977D82}" type="presParOf" srcId="{3DC1D267-9224-894A-A262-84B911C21583}" destId="{56569E8E-9B63-214E-85FA-D25C2AFBB486}" srcOrd="2" destOrd="0" presId="urn:microsoft.com/office/officeart/2005/8/layout/default"/>
    <dgm:cxn modelId="{0F3068D9-B383-EB4F-A872-FF2306B54601}" type="presParOf" srcId="{3DC1D267-9224-894A-A262-84B911C21583}" destId="{8288B6B7-FD2F-3B47-BDE7-45AE3EBC2D4F}" srcOrd="3" destOrd="0" presId="urn:microsoft.com/office/officeart/2005/8/layout/default"/>
    <dgm:cxn modelId="{7924ED70-0C20-A64E-BD21-DDCB15F00937}" type="presParOf" srcId="{3DC1D267-9224-894A-A262-84B911C21583}" destId="{398AF88F-42C1-9C4E-A63B-1C0A56918442}" srcOrd="4" destOrd="0" presId="urn:microsoft.com/office/officeart/2005/8/layout/default"/>
    <dgm:cxn modelId="{9A4BF0A2-16BC-D24A-B03F-A44C85736BFA}" type="presParOf" srcId="{3DC1D267-9224-894A-A262-84B911C21583}" destId="{3A475561-533C-6146-BFC8-78F4E14A2210}" srcOrd="5" destOrd="0" presId="urn:microsoft.com/office/officeart/2005/8/layout/default"/>
    <dgm:cxn modelId="{512A9121-CE8D-5E42-A124-9505DF459541}" type="presParOf" srcId="{3DC1D267-9224-894A-A262-84B911C21583}" destId="{3383C746-33C6-B74C-8B46-C85A4B60CFB4}" srcOrd="6" destOrd="0" presId="urn:microsoft.com/office/officeart/2005/8/layout/default"/>
    <dgm:cxn modelId="{72200607-7ED3-494C-9927-CEE980BD6D4B}" type="presParOf" srcId="{3DC1D267-9224-894A-A262-84B911C21583}" destId="{8B0D05E2-E341-4A4A-86E8-E4FC0F11BFAE}" srcOrd="7" destOrd="0" presId="urn:microsoft.com/office/officeart/2005/8/layout/default"/>
    <dgm:cxn modelId="{A7E254CA-DFA2-2748-BAA7-BD02C3385178}" type="presParOf" srcId="{3DC1D267-9224-894A-A262-84B911C21583}" destId="{D4D06835-DE2C-2949-B579-321ED595252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76FD5-5E2D-4E12-875D-1FE215FB56DF}">
      <dsp:nvSpPr>
        <dsp:cNvPr id="0" name=""/>
        <dsp:cNvSpPr/>
      </dsp:nvSpPr>
      <dsp:spPr>
        <a:xfrm>
          <a:off x="145153" y="800136"/>
          <a:ext cx="1005669" cy="100566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EEEC7-20AF-42B7-B6B4-6A010ACAF663}">
      <dsp:nvSpPr>
        <dsp:cNvPr id="0" name=""/>
        <dsp:cNvSpPr/>
      </dsp:nvSpPr>
      <dsp:spPr>
        <a:xfrm>
          <a:off x="356344" y="1011326"/>
          <a:ext cx="583288" cy="583288"/>
        </a:xfrm>
        <a:prstGeom prst="rect">
          <a:avLst/>
        </a:prstGeom>
        <a:solidFill>
          <a:schemeClr val="bg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627298-2CF1-42A9-BA63-813940B5322A}">
      <dsp:nvSpPr>
        <dsp:cNvPr id="0" name=""/>
        <dsp:cNvSpPr/>
      </dsp:nvSpPr>
      <dsp:spPr>
        <a:xfrm>
          <a:off x="1366323" y="800136"/>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100000"/>
            </a:lnSpc>
            <a:spcBef>
              <a:spcPct val="0"/>
            </a:spcBef>
            <a:spcAft>
              <a:spcPct val="35000"/>
            </a:spcAft>
          </a:pPr>
          <a:r>
            <a:rPr lang="fr-FR" sz="2100" kern="1200"/>
            <a:t>TA : Tanneurs</a:t>
          </a:r>
          <a:endParaRPr lang="en-US" sz="2100" kern="1200"/>
        </a:p>
      </dsp:txBody>
      <dsp:txXfrm>
        <a:off x="1366323" y="800136"/>
        <a:ext cx="2370505" cy="1005669"/>
      </dsp:txXfrm>
    </dsp:sp>
    <dsp:sp modelId="{EFC5C73C-FB04-4555-ADA9-77EC09CABA44}">
      <dsp:nvSpPr>
        <dsp:cNvPr id="0" name=""/>
        <dsp:cNvSpPr/>
      </dsp:nvSpPr>
      <dsp:spPr>
        <a:xfrm>
          <a:off x="4149871" y="800136"/>
          <a:ext cx="1005669" cy="100566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416ACE-C847-48F6-8BB8-CEAA80DD1E48}">
      <dsp:nvSpPr>
        <dsp:cNvPr id="0" name=""/>
        <dsp:cNvSpPr/>
      </dsp:nvSpPr>
      <dsp:spPr>
        <a:xfrm>
          <a:off x="4361061" y="1011326"/>
          <a:ext cx="583288" cy="583288"/>
        </a:xfrm>
        <a:prstGeom prst="rect">
          <a:avLst/>
        </a:prstGeom>
        <a:solidFill>
          <a:schemeClr val="bg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ED3CAC-34ED-45BC-9BD4-FF04EF085A8B}">
      <dsp:nvSpPr>
        <dsp:cNvPr id="0" name=""/>
        <dsp:cNvSpPr/>
      </dsp:nvSpPr>
      <dsp:spPr>
        <a:xfrm>
          <a:off x="5371040" y="800136"/>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100000"/>
            </a:lnSpc>
            <a:spcBef>
              <a:spcPct val="0"/>
            </a:spcBef>
            <a:spcAft>
              <a:spcPct val="35000"/>
            </a:spcAft>
          </a:pPr>
          <a:r>
            <a:rPr lang="fr-FR" sz="2100" kern="1200"/>
            <a:t>TA EXT : Tanneurs Extension (porte Z)</a:t>
          </a:r>
          <a:endParaRPr lang="en-US" sz="2100" kern="1200"/>
        </a:p>
      </dsp:txBody>
      <dsp:txXfrm>
        <a:off x="5371040" y="800136"/>
        <a:ext cx="2370505" cy="1005669"/>
      </dsp:txXfrm>
    </dsp:sp>
    <dsp:sp modelId="{CE63D72F-7A04-48F8-A4D1-405599285BD4}">
      <dsp:nvSpPr>
        <dsp:cNvPr id="0" name=""/>
        <dsp:cNvSpPr/>
      </dsp:nvSpPr>
      <dsp:spPr>
        <a:xfrm>
          <a:off x="145153" y="2545532"/>
          <a:ext cx="1005669" cy="100566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52EAA0-76A4-4293-89D9-5E6F965A7628}">
      <dsp:nvSpPr>
        <dsp:cNvPr id="0" name=""/>
        <dsp:cNvSpPr/>
      </dsp:nvSpPr>
      <dsp:spPr>
        <a:xfrm>
          <a:off x="356344" y="2756723"/>
          <a:ext cx="583288" cy="583288"/>
        </a:xfrm>
        <a:prstGeom prst="rect">
          <a:avLst/>
        </a:prstGeom>
        <a:solidFill>
          <a:schemeClr val="bg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4ECC3E-12E7-4242-AEF2-1C413219ED66}">
      <dsp:nvSpPr>
        <dsp:cNvPr id="0" name=""/>
        <dsp:cNvSpPr/>
      </dsp:nvSpPr>
      <dsp:spPr>
        <a:xfrm>
          <a:off x="1366323" y="2545532"/>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100000"/>
            </a:lnSpc>
            <a:spcBef>
              <a:spcPct val="0"/>
            </a:spcBef>
            <a:spcAft>
              <a:spcPct val="35000"/>
            </a:spcAft>
          </a:pPr>
          <a:r>
            <a:rPr lang="fr-FR" sz="2100" kern="1200"/>
            <a:t>TA Mâme/ Gutenberg (salles en sous-sol, porte M)</a:t>
          </a:r>
          <a:endParaRPr lang="en-US" sz="2100" kern="1200"/>
        </a:p>
      </dsp:txBody>
      <dsp:txXfrm>
        <a:off x="1366323" y="2545532"/>
        <a:ext cx="2370505" cy="1005669"/>
      </dsp:txXfrm>
    </dsp:sp>
    <dsp:sp modelId="{BCC0F6EC-92AF-0445-8213-BC83522F37B2}">
      <dsp:nvSpPr>
        <dsp:cNvPr id="0" name=""/>
        <dsp:cNvSpPr/>
      </dsp:nvSpPr>
      <dsp:spPr>
        <a:xfrm>
          <a:off x="4149871" y="2545532"/>
          <a:ext cx="1005669" cy="100566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193CBD-51AD-3248-9013-E4A1206769D3}">
      <dsp:nvSpPr>
        <dsp:cNvPr id="0" name=""/>
        <dsp:cNvSpPr/>
      </dsp:nvSpPr>
      <dsp:spPr>
        <a:xfrm>
          <a:off x="4361061" y="2756723"/>
          <a:ext cx="583288" cy="583288"/>
        </a:xfrm>
        <a:prstGeom prst="rect">
          <a:avLst/>
        </a:prstGeom>
        <a:solidFill>
          <a:schemeClr val="bg1">
            <a:hueOff val="0"/>
            <a:satOff val="0"/>
            <a:lumOff val="0"/>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05F161-2E56-E541-B743-986654FE8F83}">
      <dsp:nvSpPr>
        <dsp:cNvPr id="0" name=""/>
        <dsp:cNvSpPr/>
      </dsp:nvSpPr>
      <dsp:spPr>
        <a:xfrm>
          <a:off x="5371040" y="2545532"/>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100000"/>
            </a:lnSpc>
            <a:spcBef>
              <a:spcPct val="0"/>
            </a:spcBef>
            <a:spcAft>
              <a:spcPct val="35000"/>
            </a:spcAft>
          </a:pPr>
          <a:r>
            <a:rPr lang="fr-FR" sz="2100" kern="1200" dirty="0"/>
            <a:t>FR : FROMONT</a:t>
          </a:r>
        </a:p>
      </dsp:txBody>
      <dsp:txXfrm>
        <a:off x="5371040" y="2545532"/>
        <a:ext cx="2370505" cy="100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18B52-F36C-024B-91EB-4B6FB8D1E80D}">
      <dsp:nvSpPr>
        <dsp:cNvPr id="0" name=""/>
        <dsp:cNvSpPr/>
      </dsp:nvSpPr>
      <dsp:spPr>
        <a:xfrm>
          <a:off x="0" y="0"/>
          <a:ext cx="6703695" cy="13054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defRPr cap="all"/>
          </a:pPr>
          <a:r>
            <a:rPr lang="fr-FR" sz="1900" kern="1200" dirty="0"/>
            <a:t>Chaque année est encadrée par un directeur d’études qui a pour mission d’accompagner les étudiants vers la réussite. </a:t>
          </a:r>
          <a:endParaRPr lang="en-US" sz="1900" kern="1200" dirty="0"/>
        </a:p>
      </dsp:txBody>
      <dsp:txXfrm>
        <a:off x="38234" y="38234"/>
        <a:ext cx="5295064" cy="1228933"/>
      </dsp:txXfrm>
    </dsp:sp>
    <dsp:sp modelId="{C781BAF1-282E-F740-9832-F3F404B07F4F}">
      <dsp:nvSpPr>
        <dsp:cNvPr id="0" name=""/>
        <dsp:cNvSpPr/>
      </dsp:nvSpPr>
      <dsp:spPr>
        <a:xfrm>
          <a:off x="591502" y="1522968"/>
          <a:ext cx="6703695" cy="1305401"/>
        </a:xfrm>
        <a:prstGeom prst="roundRect">
          <a:avLst>
            <a:gd name="adj" fmla="val 10000"/>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defRPr cap="all"/>
          </a:pPr>
          <a:r>
            <a:rPr lang="fr-FR" sz="1900" kern="1200"/>
            <a:t>Chaque étudiant signe </a:t>
          </a:r>
          <a:r>
            <a:rPr lang="fr-FR" sz="1900" b="1" kern="1200"/>
            <a:t>un contrat pédagogique </a:t>
          </a:r>
          <a:r>
            <a:rPr lang="fr-FR" sz="1900" kern="1200"/>
            <a:t>en accord avec ce directeur où il s’engage à suivre les dispositifs de soutien qui lui seront proposés.</a:t>
          </a:r>
          <a:endParaRPr lang="en-US" sz="1900" kern="1200"/>
        </a:p>
      </dsp:txBody>
      <dsp:txXfrm>
        <a:off x="629736" y="1561202"/>
        <a:ext cx="5187213" cy="1228933"/>
      </dsp:txXfrm>
    </dsp:sp>
    <dsp:sp modelId="{B78E8462-E373-B64E-8DC1-C312FF023288}">
      <dsp:nvSpPr>
        <dsp:cNvPr id="0" name=""/>
        <dsp:cNvSpPr/>
      </dsp:nvSpPr>
      <dsp:spPr>
        <a:xfrm>
          <a:off x="1183004" y="3045936"/>
          <a:ext cx="6703695" cy="1305401"/>
        </a:xfrm>
        <a:prstGeom prst="roundRect">
          <a:avLst>
            <a:gd name="adj" fmla="val 10000"/>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defRPr cap="all"/>
          </a:pPr>
          <a:r>
            <a:rPr lang="fr-FR" sz="1900" kern="1200" dirty="0"/>
            <a:t>3 rendez-vous de bilan seront organisés sur l’année à la demande du directeur d’études et/ou de l’étudiant.1</a:t>
          </a:r>
          <a:r>
            <a:rPr lang="fr-FR" sz="1900" kern="1200" baseline="30000" dirty="0"/>
            <a:t>er</a:t>
          </a:r>
          <a:r>
            <a:rPr lang="fr-FR" sz="1900" kern="1200" dirty="0"/>
            <a:t> rendez-vous en semaine 7.</a:t>
          </a:r>
          <a:endParaRPr lang="en-US" sz="1900" kern="1200" dirty="0"/>
        </a:p>
      </dsp:txBody>
      <dsp:txXfrm>
        <a:off x="1221238" y="3084170"/>
        <a:ext cx="5187213" cy="1228933"/>
      </dsp:txXfrm>
    </dsp:sp>
    <dsp:sp modelId="{1B2201F6-13AA-EB4A-B43A-DF1D74EA913C}">
      <dsp:nvSpPr>
        <dsp:cNvPr id="0" name=""/>
        <dsp:cNvSpPr/>
      </dsp:nvSpPr>
      <dsp:spPr>
        <a:xfrm>
          <a:off x="5855184"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46099" y="989929"/>
        <a:ext cx="466680" cy="638504"/>
      </dsp:txXfrm>
    </dsp:sp>
    <dsp:sp modelId="{A41F901B-0B2E-2248-8405-6115A83691AE}">
      <dsp:nvSpPr>
        <dsp:cNvPr id="0" name=""/>
        <dsp:cNvSpPr/>
      </dsp:nvSpPr>
      <dsp:spPr>
        <a:xfrm>
          <a:off x="6446686" y="2504195"/>
          <a:ext cx="848510" cy="848510"/>
        </a:xfrm>
        <a:prstGeom prst="downArrow">
          <a:avLst>
            <a:gd name="adj1" fmla="val 55000"/>
            <a:gd name="adj2" fmla="val 45000"/>
          </a:avLst>
        </a:prstGeom>
        <a:solidFill>
          <a:schemeClr val="accent2">
            <a:tint val="40000"/>
            <a:alpha val="90000"/>
            <a:hueOff val="5025819"/>
            <a:satOff val="-4378"/>
            <a:lumOff val="-6"/>
            <a:alphaOff val="0"/>
          </a:schemeClr>
        </a:solidFill>
        <a:ln w="25400" cap="flat" cmpd="sng" algn="ctr">
          <a:solidFill>
            <a:schemeClr val="accent2">
              <a:tint val="40000"/>
              <a:alpha val="90000"/>
              <a:hueOff val="5025819"/>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637601" y="2504195"/>
        <a:ext cx="466680" cy="638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C3367-0CBD-8B4B-A618-85E155C2A97D}">
      <dsp:nvSpPr>
        <dsp:cNvPr id="0" name=""/>
        <dsp:cNvSpPr/>
      </dsp:nvSpPr>
      <dsp:spPr>
        <a:xfrm>
          <a:off x="1764588" y="0"/>
          <a:ext cx="4357524" cy="435752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CB4551-E820-AA4C-A0F5-A16D543D0001}">
      <dsp:nvSpPr>
        <dsp:cNvPr id="0" name=""/>
        <dsp:cNvSpPr/>
      </dsp:nvSpPr>
      <dsp:spPr>
        <a:xfrm>
          <a:off x="2178552" y="413964"/>
          <a:ext cx="1699434" cy="16994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a:t>Module 1 : Thème – Version- Littérature espagnole- Littérature Amérique</a:t>
          </a:r>
          <a:endParaRPr lang="en-US" sz="1400" kern="1200" dirty="0"/>
        </a:p>
      </dsp:txBody>
      <dsp:txXfrm>
        <a:off x="2261512" y="496924"/>
        <a:ext cx="1533514" cy="1533514"/>
      </dsp:txXfrm>
    </dsp:sp>
    <dsp:sp modelId="{54A498B0-1D18-D444-A106-173CD25E5F6A}">
      <dsp:nvSpPr>
        <dsp:cNvPr id="0" name=""/>
        <dsp:cNvSpPr/>
      </dsp:nvSpPr>
      <dsp:spPr>
        <a:xfrm>
          <a:off x="4008712" y="413964"/>
          <a:ext cx="1699434" cy="1699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a:t>Module 2 : Langue orale – Grammaire- Civilisation Espagne – Civilisation Amérique</a:t>
          </a:r>
          <a:endParaRPr lang="en-US" sz="1400" kern="1200"/>
        </a:p>
      </dsp:txBody>
      <dsp:txXfrm>
        <a:off x="4091672" y="496924"/>
        <a:ext cx="1533514" cy="1533514"/>
      </dsp:txXfrm>
    </dsp:sp>
    <dsp:sp modelId="{3C6758B4-09E8-B74B-901F-AEAF58E45152}">
      <dsp:nvSpPr>
        <dsp:cNvPr id="0" name=""/>
        <dsp:cNvSpPr/>
      </dsp:nvSpPr>
      <dsp:spPr>
        <a:xfrm>
          <a:off x="2178552" y="2244124"/>
          <a:ext cx="1699434" cy="169943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a:t>Module 3 au choix</a:t>
          </a:r>
          <a:endParaRPr lang="en-US" sz="1400" kern="1200"/>
        </a:p>
      </dsp:txBody>
      <dsp:txXfrm>
        <a:off x="2261512" y="2327084"/>
        <a:ext cx="1533514" cy="1533514"/>
      </dsp:txXfrm>
    </dsp:sp>
    <dsp:sp modelId="{F9D81605-268E-5C48-8050-FD1376BF8C23}">
      <dsp:nvSpPr>
        <dsp:cNvPr id="0" name=""/>
        <dsp:cNvSpPr/>
      </dsp:nvSpPr>
      <dsp:spPr>
        <a:xfrm>
          <a:off x="4008712" y="2244124"/>
          <a:ext cx="1699434" cy="169943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a:t>Module 4 : LV2 Portugais – Expression écrite et orale – Ressources documentaires et méthodologiques</a:t>
          </a:r>
          <a:endParaRPr lang="en-US" sz="1400" kern="1200"/>
        </a:p>
      </dsp:txBody>
      <dsp:txXfrm>
        <a:off x="4091672" y="2327084"/>
        <a:ext cx="1533514" cy="15335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7047A36-7694-5047-84FC-3372D7D961A3}" type="datetimeFigureOut">
              <a:rPr lang="fr-FR" smtClean="0"/>
              <a:t>01/09/23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82152F-78C7-4A40-A6FC-820C872769B6}" type="slidenum">
              <a:rPr lang="fr-FR" smtClean="0"/>
              <a:t>‹#›</a:t>
            </a:fld>
            <a:endParaRPr lang="fr-FR"/>
          </a:p>
        </p:txBody>
      </p:sp>
    </p:spTree>
    <p:extLst>
      <p:ext uri="{BB962C8B-B14F-4D97-AF65-F5344CB8AC3E}">
        <p14:creationId xmlns:p14="http://schemas.microsoft.com/office/powerpoint/2010/main" val="260438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7A36-7694-5047-84FC-3372D7D961A3}" type="datetimeFigureOut">
              <a:rPr lang="fr-FR" smtClean="0"/>
              <a:t>01/09/23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82152F-78C7-4A40-A6FC-820C872769B6}" type="slidenum">
              <a:rPr lang="fr-FR" smtClean="0"/>
              <a:t>‹#›</a:t>
            </a:fld>
            <a:endParaRPr lang="fr-FR"/>
          </a:p>
        </p:txBody>
      </p:sp>
    </p:spTree>
    <p:extLst>
      <p:ext uri="{BB962C8B-B14F-4D97-AF65-F5344CB8AC3E}">
        <p14:creationId xmlns:p14="http://schemas.microsoft.com/office/powerpoint/2010/main" val="2238655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7A36-7694-5047-84FC-3372D7D961A3}" type="datetimeFigureOut">
              <a:rPr lang="fr-FR" smtClean="0"/>
              <a:t>01/09/23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82152F-78C7-4A40-A6FC-820C872769B6}" type="slidenum">
              <a:rPr lang="fr-FR" smtClean="0"/>
              <a:t>‹#›</a:t>
            </a:fld>
            <a:endParaRPr lang="fr-FR"/>
          </a:p>
        </p:txBody>
      </p:sp>
    </p:spTree>
    <p:extLst>
      <p:ext uri="{BB962C8B-B14F-4D97-AF65-F5344CB8AC3E}">
        <p14:creationId xmlns:p14="http://schemas.microsoft.com/office/powerpoint/2010/main" val="361950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047A36-7694-5047-84FC-3372D7D961A3}" type="datetimeFigureOut">
              <a:rPr lang="fr-FR" smtClean="0"/>
              <a:t>01/09/23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82152F-78C7-4A40-A6FC-820C872769B6}" type="slidenum">
              <a:rPr lang="fr-FR" smtClean="0"/>
              <a:t>‹#›</a:t>
            </a:fld>
            <a:endParaRPr lang="fr-FR"/>
          </a:p>
        </p:txBody>
      </p:sp>
    </p:spTree>
    <p:extLst>
      <p:ext uri="{BB962C8B-B14F-4D97-AF65-F5344CB8AC3E}">
        <p14:creationId xmlns:p14="http://schemas.microsoft.com/office/powerpoint/2010/main" val="362155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7047A36-7694-5047-84FC-3372D7D961A3}" type="datetimeFigureOut">
              <a:rPr lang="fr-FR" smtClean="0"/>
              <a:t>01/09/23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82152F-78C7-4A40-A6FC-820C872769B6}" type="slidenum">
              <a:rPr lang="fr-FR" smtClean="0"/>
              <a:t>‹#›</a:t>
            </a:fld>
            <a:endParaRPr lang="fr-FR"/>
          </a:p>
        </p:txBody>
      </p:sp>
    </p:spTree>
    <p:extLst>
      <p:ext uri="{BB962C8B-B14F-4D97-AF65-F5344CB8AC3E}">
        <p14:creationId xmlns:p14="http://schemas.microsoft.com/office/powerpoint/2010/main" val="100431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7047A36-7694-5047-84FC-3372D7D961A3}" type="datetimeFigureOut">
              <a:rPr lang="fr-FR" smtClean="0"/>
              <a:t>01/09/23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82152F-78C7-4A40-A6FC-820C872769B6}" type="slidenum">
              <a:rPr lang="fr-FR" smtClean="0"/>
              <a:t>‹#›</a:t>
            </a:fld>
            <a:endParaRPr lang="fr-FR"/>
          </a:p>
        </p:txBody>
      </p:sp>
    </p:spTree>
    <p:extLst>
      <p:ext uri="{BB962C8B-B14F-4D97-AF65-F5344CB8AC3E}">
        <p14:creationId xmlns:p14="http://schemas.microsoft.com/office/powerpoint/2010/main" val="224900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7047A36-7694-5047-84FC-3372D7D961A3}" type="datetimeFigureOut">
              <a:rPr lang="fr-FR" smtClean="0"/>
              <a:t>01/09/23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F82152F-78C7-4A40-A6FC-820C872769B6}" type="slidenum">
              <a:rPr lang="fr-FR" smtClean="0"/>
              <a:t>‹#›</a:t>
            </a:fld>
            <a:endParaRPr lang="fr-FR"/>
          </a:p>
        </p:txBody>
      </p:sp>
    </p:spTree>
    <p:extLst>
      <p:ext uri="{BB962C8B-B14F-4D97-AF65-F5344CB8AC3E}">
        <p14:creationId xmlns:p14="http://schemas.microsoft.com/office/powerpoint/2010/main" val="359386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E7047A36-7694-5047-84FC-3372D7D961A3}" type="datetimeFigureOut">
              <a:rPr lang="fr-FR" smtClean="0"/>
              <a:t>01/09/23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2152F-78C7-4A40-A6FC-820C872769B6}" type="slidenum">
              <a:rPr lang="fr-FR" smtClean="0"/>
              <a:t>‹#›</a:t>
            </a:fld>
            <a:endParaRPr lang="fr-FR"/>
          </a:p>
        </p:txBody>
      </p:sp>
    </p:spTree>
    <p:extLst>
      <p:ext uri="{BB962C8B-B14F-4D97-AF65-F5344CB8AC3E}">
        <p14:creationId xmlns:p14="http://schemas.microsoft.com/office/powerpoint/2010/main" val="407320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047A36-7694-5047-84FC-3372D7D961A3}" type="datetimeFigureOut">
              <a:rPr lang="fr-FR" smtClean="0"/>
              <a:t>01/09/23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F82152F-78C7-4A40-A6FC-820C872769B6}" type="slidenum">
              <a:rPr lang="fr-FR" smtClean="0"/>
              <a:t>‹#›</a:t>
            </a:fld>
            <a:endParaRPr lang="fr-FR"/>
          </a:p>
        </p:txBody>
      </p:sp>
    </p:spTree>
    <p:extLst>
      <p:ext uri="{BB962C8B-B14F-4D97-AF65-F5344CB8AC3E}">
        <p14:creationId xmlns:p14="http://schemas.microsoft.com/office/powerpoint/2010/main" val="3617924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047A36-7694-5047-84FC-3372D7D961A3}" type="datetimeFigureOut">
              <a:rPr lang="fr-FR" smtClean="0"/>
              <a:t>01/09/23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82152F-78C7-4A40-A6FC-820C872769B6}" type="slidenum">
              <a:rPr lang="fr-FR" smtClean="0"/>
              <a:t>‹#›</a:t>
            </a:fld>
            <a:endParaRPr lang="fr-FR"/>
          </a:p>
        </p:txBody>
      </p:sp>
    </p:spTree>
    <p:extLst>
      <p:ext uri="{BB962C8B-B14F-4D97-AF65-F5344CB8AC3E}">
        <p14:creationId xmlns:p14="http://schemas.microsoft.com/office/powerpoint/2010/main" val="173116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047A36-7694-5047-84FC-3372D7D961A3}" type="datetimeFigureOut">
              <a:rPr lang="fr-FR" smtClean="0"/>
              <a:t>01/09/23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82152F-78C7-4A40-A6FC-820C872769B6}" type="slidenum">
              <a:rPr lang="fr-FR" smtClean="0"/>
              <a:t>‹#›</a:t>
            </a:fld>
            <a:endParaRPr lang="fr-FR"/>
          </a:p>
        </p:txBody>
      </p:sp>
    </p:spTree>
    <p:extLst>
      <p:ext uri="{BB962C8B-B14F-4D97-AF65-F5344CB8AC3E}">
        <p14:creationId xmlns:p14="http://schemas.microsoft.com/office/powerpoint/2010/main" val="26433597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47A36-7694-5047-84FC-3372D7D961A3}" type="datetimeFigureOut">
              <a:rPr lang="fr-FR" smtClean="0"/>
              <a:t>01/09/23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2152F-78C7-4A40-A6FC-820C872769B6}" type="slidenum">
              <a:rPr lang="fr-FR" smtClean="0"/>
              <a:t>‹#›</a:t>
            </a:fld>
            <a:endParaRPr lang="fr-FR"/>
          </a:p>
        </p:txBody>
      </p:sp>
    </p:spTree>
    <p:extLst>
      <p:ext uri="{BB962C8B-B14F-4D97-AF65-F5344CB8AC3E}">
        <p14:creationId xmlns:p14="http://schemas.microsoft.com/office/powerpoint/2010/main" val="949683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si.tanneurs@univ-tours.f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eline.rabin-richard@univ-tours.f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3.svg"/><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il@etu.univ-tour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niv-tours.fr/formations/formations-2/les-cles-de-la-reussit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rie.ceccaldi@univ-tours.fr"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su@univ-tours.fr"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su@univ-tours.fr"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iv-tours.fr/l-universite/nos-valeurs/harcelement/"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arlos.tous@univ-tours.fr" TargetMode="External"/><Relationship Id="rId3" Type="http://schemas.openxmlformats.org/officeDocument/2006/relationships/hyperlink" Target="mailto:yekaterina.garcia@univ-tours.fr"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ettres.univ-tours.fr/version-francaise/departements/espagnol-portugai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gerardmanceau@univ-tours.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29167" y="973668"/>
            <a:ext cx="7929033" cy="1143000"/>
          </a:xfrm>
        </p:spPr>
        <p:txBody>
          <a:bodyPr/>
          <a:lstStyle/>
          <a:p>
            <a:endParaRPr lang="fr-FR" dirty="0"/>
          </a:p>
        </p:txBody>
      </p:sp>
      <p:sp>
        <p:nvSpPr>
          <p:cNvPr id="3" name="Sous-titre 2"/>
          <p:cNvSpPr>
            <a:spLocks noGrp="1"/>
          </p:cNvSpPr>
          <p:nvPr>
            <p:ph type="subTitle" idx="1"/>
          </p:nvPr>
        </p:nvSpPr>
        <p:spPr>
          <a:xfrm>
            <a:off x="1217083" y="2921000"/>
            <a:ext cx="6555317" cy="3092980"/>
          </a:xfrm>
          <a:solidFill>
            <a:schemeClr val="accent2">
              <a:lumMod val="60000"/>
              <a:lumOff val="40000"/>
            </a:schemeClr>
          </a:solidFill>
        </p:spPr>
        <p:txBody>
          <a:bodyPr>
            <a:normAutofit fontScale="55000" lnSpcReduction="20000"/>
          </a:bodyPr>
          <a:lstStyle/>
          <a:p>
            <a:endParaRPr lang="fr-FR" sz="4400" dirty="0">
              <a:solidFill>
                <a:schemeClr val="accent5">
                  <a:lumMod val="50000"/>
                </a:schemeClr>
              </a:solidFill>
            </a:endParaRPr>
          </a:p>
          <a:p>
            <a:r>
              <a:rPr lang="fr-FR" sz="5600" dirty="0">
                <a:solidFill>
                  <a:schemeClr val="accent5">
                    <a:lumMod val="50000"/>
                  </a:schemeClr>
                </a:solidFill>
              </a:rPr>
              <a:t>Bienvenue au Département d’Etudes Hispaniques et Portugaises</a:t>
            </a:r>
          </a:p>
          <a:p>
            <a:endParaRPr lang="fr-FR" sz="5600" dirty="0">
              <a:solidFill>
                <a:schemeClr val="accent5">
                  <a:lumMod val="50000"/>
                </a:schemeClr>
              </a:solidFill>
            </a:endParaRPr>
          </a:p>
          <a:p>
            <a:r>
              <a:rPr lang="fr-FR" sz="4400" dirty="0"/>
              <a:t>Réunion de rentrée –Première année de Licence d’espagnol </a:t>
            </a:r>
          </a:p>
          <a:p>
            <a:r>
              <a:rPr lang="fr-FR" sz="3300" dirty="0"/>
              <a:t>Année 2023-2024 </a:t>
            </a:r>
          </a:p>
          <a:p>
            <a:r>
              <a:rPr lang="fr-FR" sz="3300" dirty="0"/>
              <a:t>Responsable d’année : </a:t>
            </a:r>
            <a:r>
              <a:rPr lang="fr-FR" sz="3300" dirty="0" err="1"/>
              <a:t>celine.rabin-richard@univ-tours.fr</a:t>
            </a:r>
            <a:endParaRPr lang="fr-FR" sz="3300" dirty="0"/>
          </a:p>
          <a:p>
            <a:endParaRPr lang="fr-FR" sz="3300" dirty="0">
              <a:solidFill>
                <a:schemeClr val="accent5">
                  <a:lumMod val="50000"/>
                </a:schemeClr>
              </a:solidFill>
            </a:endParaRPr>
          </a:p>
          <a:p>
            <a:endParaRPr lang="fr-FR" sz="4400" dirty="0">
              <a:solidFill>
                <a:schemeClr val="accent5">
                  <a:lumMod val="50000"/>
                </a:schemeClr>
              </a:solidFill>
            </a:endParaRPr>
          </a:p>
        </p:txBody>
      </p:sp>
      <p:pic>
        <p:nvPicPr>
          <p:cNvPr id="5" name="Image 4" descr="UnivTours-Logo-horizont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082" y="522817"/>
            <a:ext cx="8085667" cy="1964266"/>
          </a:xfrm>
          <a:prstGeom prst="rect">
            <a:avLst/>
          </a:prstGeom>
          <a:solidFill>
            <a:schemeClr val="accent2">
              <a:lumMod val="60000"/>
              <a:lumOff val="40000"/>
            </a:schemeClr>
          </a:solidFill>
        </p:spPr>
      </p:pic>
    </p:spTree>
    <p:extLst>
      <p:ext uri="{BB962C8B-B14F-4D97-AF65-F5344CB8AC3E}">
        <p14:creationId xmlns:p14="http://schemas.microsoft.com/office/powerpoint/2010/main" val="201569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D99694"/>
          </a:solidFill>
        </p:spPr>
        <p:txBody>
          <a:bodyPr/>
          <a:lstStyle/>
          <a:p>
            <a:r>
              <a:rPr lang="fr-FR" dirty="0" smtClean="0"/>
              <a:t>Problème adresse universitaire?</a:t>
            </a:r>
            <a:endParaRPr lang="fr-FR" dirty="0"/>
          </a:p>
        </p:txBody>
      </p:sp>
      <p:sp>
        <p:nvSpPr>
          <p:cNvPr id="3" name="Espace réservé du contenu 2"/>
          <p:cNvSpPr>
            <a:spLocks noGrp="1"/>
          </p:cNvSpPr>
          <p:nvPr>
            <p:ph idx="1"/>
          </p:nvPr>
        </p:nvSpPr>
        <p:spPr/>
        <p:txBody>
          <a:bodyPr/>
          <a:lstStyle/>
          <a:p>
            <a:pPr algn="just"/>
            <a:r>
              <a:rPr lang="fr-FR" dirty="0"/>
              <a:t>Si l’adresse </a:t>
            </a:r>
            <a:r>
              <a:rPr lang="fr-FR" dirty="0" err="1"/>
              <a:t>etu.univ-</a:t>
            </a:r>
            <a:r>
              <a:rPr lang="fr-FR" dirty="0" err="1" smtClean="0"/>
              <a:t>tours.fr</a:t>
            </a:r>
            <a:r>
              <a:rPr lang="fr-FR" dirty="0" smtClean="0"/>
              <a:t> ne fonctionne pas, merci </a:t>
            </a:r>
            <a:r>
              <a:rPr lang="fr-FR" dirty="0" smtClean="0"/>
              <a:t>:</a:t>
            </a:r>
            <a:endParaRPr lang="fr-FR" dirty="0" smtClean="0"/>
          </a:p>
          <a:p>
            <a:pPr marL="514350" indent="-514350" algn="just">
              <a:buAutoNum type="arabicPeriod"/>
            </a:pPr>
            <a:r>
              <a:rPr lang="fr-FR" dirty="0" smtClean="0"/>
              <a:t>De nous donner en fin de réunion une adresse mail personnelle pour vous transmettre les premiers mails.</a:t>
            </a:r>
          </a:p>
          <a:p>
            <a:pPr marL="0" indent="0" algn="just">
              <a:buNone/>
            </a:pPr>
            <a:r>
              <a:rPr lang="fr-FR" dirty="0" smtClean="0"/>
              <a:t>2. De vous adresser </a:t>
            </a:r>
            <a:r>
              <a:rPr lang="fr-FR" dirty="0" smtClean="0"/>
              <a:t>dès aujourd’hui au service informatique </a:t>
            </a:r>
            <a:r>
              <a:rPr lang="fr-FR" dirty="0" err="1" smtClean="0">
                <a:hlinkClick r:id="rId2"/>
              </a:rPr>
              <a:t>dsi.tanneurs@univ-tours.fr</a:t>
            </a:r>
            <a:endParaRPr lang="fr-FR" dirty="0" smtClean="0"/>
          </a:p>
          <a:p>
            <a:pPr marL="0" indent="0" algn="just">
              <a:buNone/>
            </a:pPr>
            <a:r>
              <a:rPr lang="fr-FR" dirty="0" smtClean="0"/>
              <a:t>Et/ou de vous rendre au bureau 304, </a:t>
            </a:r>
            <a:r>
              <a:rPr lang="fr-FR" smtClean="0"/>
              <a:t>3</a:t>
            </a:r>
            <a:r>
              <a:rPr lang="fr-FR" baseline="30000" smtClean="0"/>
              <a:t>ème</a:t>
            </a:r>
            <a:r>
              <a:rPr lang="fr-FR" smtClean="0"/>
              <a:t> étage</a:t>
            </a:r>
            <a:endParaRPr lang="fr-FR" dirty="0"/>
          </a:p>
          <a:p>
            <a:endParaRPr lang="fr-FR" dirty="0"/>
          </a:p>
        </p:txBody>
      </p:sp>
    </p:spTree>
    <p:extLst>
      <p:ext uri="{BB962C8B-B14F-4D97-AF65-F5344CB8AC3E}">
        <p14:creationId xmlns:p14="http://schemas.microsoft.com/office/powerpoint/2010/main" val="37463698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C096EF1-4D29-4845-A817-9756873B7AAF}"/>
              </a:ext>
            </a:extLst>
          </p:cNvPr>
          <p:cNvSpPr>
            <a:spLocks noGrp="1"/>
          </p:cNvSpPr>
          <p:nvPr>
            <p:ph type="title"/>
          </p:nvPr>
        </p:nvSpPr>
        <p:spPr/>
        <p:txBody>
          <a:bodyPr/>
          <a:lstStyle/>
          <a:p>
            <a:r>
              <a:rPr lang="fr-FR" dirty="0"/>
              <a:t>Une organisation par modules</a:t>
            </a:r>
          </a:p>
        </p:txBody>
      </p:sp>
      <p:pic>
        <p:nvPicPr>
          <p:cNvPr id="4" name="Espace réservé du contenu 3">
            <a:extLst>
              <a:ext uri="{FF2B5EF4-FFF2-40B4-BE49-F238E27FC236}">
                <a16:creationId xmlns="" xmlns:a16="http://schemas.microsoft.com/office/drawing/2014/main" id="{DF21BCDC-B2AC-4940-8107-15EB34467FC8}"/>
              </a:ext>
            </a:extLst>
          </p:cNvPr>
          <p:cNvPicPr>
            <a:picLocks noGrp="1" noChangeAspect="1"/>
          </p:cNvPicPr>
          <p:nvPr>
            <p:ph idx="1"/>
          </p:nvPr>
        </p:nvPicPr>
        <p:blipFill>
          <a:blip r:embed="rId2"/>
          <a:stretch>
            <a:fillRect/>
          </a:stretch>
        </p:blipFill>
        <p:spPr>
          <a:xfrm>
            <a:off x="457200" y="1647520"/>
            <a:ext cx="8229600" cy="4431323"/>
          </a:xfrm>
          <a:prstGeom prst="rect">
            <a:avLst/>
          </a:prstGeom>
        </p:spPr>
      </p:pic>
    </p:spTree>
    <p:extLst>
      <p:ext uri="{BB962C8B-B14F-4D97-AF65-F5344CB8AC3E}">
        <p14:creationId xmlns:p14="http://schemas.microsoft.com/office/powerpoint/2010/main" val="387156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B3F6EA2F-7193-954A-8CC9-9EFC25F4D1C6}"/>
              </a:ext>
            </a:extLst>
          </p:cNvPr>
          <p:cNvSpPr>
            <a:spLocks noGrp="1"/>
          </p:cNvSpPr>
          <p:nvPr>
            <p:ph type="title"/>
          </p:nvPr>
        </p:nvSpPr>
        <p:spPr>
          <a:xfrm>
            <a:off x="515125" y="1153572"/>
            <a:ext cx="2400300" cy="4461163"/>
          </a:xfrm>
        </p:spPr>
        <p:txBody>
          <a:bodyPr>
            <a:normAutofit/>
          </a:bodyPr>
          <a:lstStyle/>
          <a:p>
            <a:r>
              <a:rPr lang="fr-FR" sz="4100">
                <a:solidFill>
                  <a:srgbClr val="FFFFFF"/>
                </a:solidFill>
              </a:rPr>
              <a:t>Modules communs</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AE39A0D1-1682-8448-B4E4-361F8004664C}"/>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a:bodyPr>
          <a:lstStyle/>
          <a:p>
            <a:pPr>
              <a:lnSpc>
                <a:spcPct val="90000"/>
              </a:lnSpc>
            </a:pPr>
            <a:r>
              <a:rPr lang="fr-FR" sz="3000" b="1" u="sng" dirty="0"/>
              <a:t>Module 1 </a:t>
            </a:r>
            <a:r>
              <a:rPr lang="fr-FR" sz="3000" dirty="0"/>
              <a:t>: thème - version- Littérature Espagne-Littérature Amérique</a:t>
            </a:r>
          </a:p>
          <a:p>
            <a:pPr>
              <a:lnSpc>
                <a:spcPct val="90000"/>
              </a:lnSpc>
            </a:pPr>
            <a:endParaRPr lang="fr-FR" sz="3000" dirty="0"/>
          </a:p>
          <a:p>
            <a:pPr>
              <a:lnSpc>
                <a:spcPct val="90000"/>
              </a:lnSpc>
            </a:pPr>
            <a:r>
              <a:rPr lang="fr-FR" sz="3000" b="1" u="sng" dirty="0"/>
              <a:t>Module 2 </a:t>
            </a:r>
            <a:r>
              <a:rPr lang="fr-FR" sz="3000" dirty="0"/>
              <a:t>: Langue orale- grammaire- Civilisation Espagne- Civilisation Amérique</a:t>
            </a:r>
          </a:p>
          <a:p>
            <a:pPr>
              <a:lnSpc>
                <a:spcPct val="90000"/>
              </a:lnSpc>
            </a:pPr>
            <a:endParaRPr lang="fr-FR" sz="3000" dirty="0"/>
          </a:p>
          <a:p>
            <a:pPr>
              <a:lnSpc>
                <a:spcPct val="90000"/>
              </a:lnSpc>
            </a:pPr>
            <a:r>
              <a:rPr lang="fr-FR" sz="3000" b="1" u="sng" dirty="0"/>
              <a:t>Module 4 </a:t>
            </a:r>
            <a:r>
              <a:rPr lang="fr-FR" sz="3000" dirty="0"/>
              <a:t>: Expression écrite et orale- Ressources documentaires- portugais</a:t>
            </a:r>
          </a:p>
        </p:txBody>
      </p:sp>
    </p:spTree>
    <p:extLst>
      <p:ext uri="{BB962C8B-B14F-4D97-AF65-F5344CB8AC3E}">
        <p14:creationId xmlns:p14="http://schemas.microsoft.com/office/powerpoint/2010/main" val="136689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FA88E81-A16A-254F-A56A-E1028180417D}"/>
              </a:ext>
            </a:extLst>
          </p:cNvPr>
          <p:cNvSpPr>
            <a:spLocks noGrp="1"/>
          </p:cNvSpPr>
          <p:nvPr>
            <p:ph type="title"/>
          </p:nvPr>
        </p:nvSpPr>
        <p:spPr/>
        <p:txBody>
          <a:bodyPr/>
          <a:lstStyle/>
          <a:p>
            <a:r>
              <a:rPr lang="fr-FR" dirty="0"/>
              <a:t>Les modules 3 au choix</a:t>
            </a:r>
          </a:p>
        </p:txBody>
      </p:sp>
      <p:pic>
        <p:nvPicPr>
          <p:cNvPr id="4" name="Espace réservé du contenu 3">
            <a:extLst>
              <a:ext uri="{FF2B5EF4-FFF2-40B4-BE49-F238E27FC236}">
                <a16:creationId xmlns="" xmlns:a16="http://schemas.microsoft.com/office/drawing/2014/main" id="{8DEE9EBC-9BC8-0E4A-BA76-67E41134DC44}"/>
              </a:ext>
            </a:extLst>
          </p:cNvPr>
          <p:cNvPicPr>
            <a:picLocks noGrp="1" noChangeAspect="1"/>
          </p:cNvPicPr>
          <p:nvPr>
            <p:ph idx="1"/>
          </p:nvPr>
        </p:nvPicPr>
        <p:blipFill>
          <a:blip r:embed="rId2"/>
          <a:stretch>
            <a:fillRect/>
          </a:stretch>
        </p:blipFill>
        <p:spPr>
          <a:xfrm>
            <a:off x="457200" y="1946297"/>
            <a:ext cx="8229600" cy="3833768"/>
          </a:xfrm>
          <a:prstGeom prst="rect">
            <a:avLst/>
          </a:prstGeom>
        </p:spPr>
      </p:pic>
    </p:spTree>
    <p:extLst>
      <p:ext uri="{BB962C8B-B14F-4D97-AF65-F5344CB8AC3E}">
        <p14:creationId xmlns:p14="http://schemas.microsoft.com/office/powerpoint/2010/main" val="3796079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12516CFA-65A7-4E78-BAF2-F437E0567C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64583843-30E4-4091-87E1-A4A496510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5" name="Group 24">
            <a:extLst>
              <a:ext uri="{FF2B5EF4-FFF2-40B4-BE49-F238E27FC236}">
                <a16:creationId xmlns="" xmlns:a16="http://schemas.microsoft.com/office/drawing/2014/main" id="{AE0D2D7F-1DF5-4798-9E63-A71E2D1588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271714" y="0"/>
            <a:ext cx="3872286" cy="3153018"/>
            <a:chOff x="6867015" y="-1"/>
            <a:chExt cx="5324985" cy="3251912"/>
          </a:xfrm>
          <a:solidFill>
            <a:schemeClr val="accent5">
              <a:alpha val="10000"/>
            </a:schemeClr>
          </a:solidFill>
        </p:grpSpPr>
        <p:sp>
          <p:nvSpPr>
            <p:cNvPr id="26" name="Freeform: Shape 25">
              <a:extLst>
                <a:ext uri="{FF2B5EF4-FFF2-40B4-BE49-F238E27FC236}">
                  <a16:creationId xmlns="" xmlns:a16="http://schemas.microsoft.com/office/drawing/2014/main" id="{D197D003-D6F2-4203-A495-66907856AF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 xmlns:a16="http://schemas.microsoft.com/office/drawing/2014/main" id="{5D0A62B1-BB9A-43BD-81CD-1400F6A227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 xmlns:a16="http://schemas.microsoft.com/office/drawing/2014/main" id="{CFDD9AD5-71EC-4840-9DB9-0EB0E1755F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 xmlns:a16="http://schemas.microsoft.com/office/drawing/2014/main" id="{0E37CA3E-8144-4168-9129-6446C79AED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 xmlns:a16="http://schemas.microsoft.com/office/drawing/2014/main" id="{0FA5A3B4-9D25-654C-87B4-DDCA9DE4210E}"/>
              </a:ext>
            </a:extLst>
          </p:cNvPr>
          <p:cNvSpPr>
            <a:spLocks noGrp="1"/>
          </p:cNvSpPr>
          <p:nvPr>
            <p:ph type="title"/>
          </p:nvPr>
        </p:nvSpPr>
        <p:spPr>
          <a:xfrm>
            <a:off x="2284026" y="2043663"/>
            <a:ext cx="4578895" cy="2031055"/>
          </a:xfrm>
          <a:solidFill>
            <a:srgbClr val="C0504D"/>
          </a:solidFill>
        </p:spPr>
        <p:txBody>
          <a:bodyPr vert="horz" lIns="91440" tIns="45720" rIns="91440" bIns="45720" rtlCol="0" anchor="b">
            <a:normAutofit/>
          </a:bodyPr>
          <a:lstStyle/>
          <a:p>
            <a:pPr defTabSz="914400">
              <a:lnSpc>
                <a:spcPct val="90000"/>
              </a:lnSpc>
            </a:pPr>
            <a:r>
              <a:rPr lang="en-US" sz="4500" kern="1200" dirty="0" err="1">
                <a:solidFill>
                  <a:schemeClr val="tx2"/>
                </a:solidFill>
                <a:latin typeface="+mj-lt"/>
                <a:ea typeface="+mj-ea"/>
                <a:cs typeface="+mj-cs"/>
              </a:rPr>
              <a:t>Vidéo</a:t>
            </a:r>
            <a:r>
              <a:rPr lang="en-US" sz="4500" kern="1200" dirty="0">
                <a:solidFill>
                  <a:schemeClr val="tx2"/>
                </a:solidFill>
                <a:latin typeface="+mj-lt"/>
                <a:ea typeface="+mj-ea"/>
                <a:cs typeface="+mj-cs"/>
              </a:rPr>
              <a:t> de </a:t>
            </a:r>
            <a:r>
              <a:rPr lang="en-US" sz="4500" kern="1200" dirty="0" err="1">
                <a:solidFill>
                  <a:schemeClr val="tx2"/>
                </a:solidFill>
                <a:latin typeface="+mj-lt"/>
                <a:ea typeface="+mj-ea"/>
                <a:cs typeface="+mj-cs"/>
              </a:rPr>
              <a:t>présentation</a:t>
            </a:r>
            <a:r>
              <a:rPr lang="en-US" sz="4500" kern="1200" dirty="0">
                <a:solidFill>
                  <a:schemeClr val="tx2"/>
                </a:solidFill>
                <a:latin typeface="+mj-lt"/>
                <a:ea typeface="+mj-ea"/>
                <a:cs typeface="+mj-cs"/>
              </a:rPr>
              <a:t> des modules </a:t>
            </a:r>
            <a:r>
              <a:rPr lang="en-US" sz="4500" kern="1200" dirty="0" err="1">
                <a:solidFill>
                  <a:schemeClr val="tx2"/>
                </a:solidFill>
                <a:latin typeface="+mj-lt"/>
                <a:ea typeface="+mj-ea"/>
                <a:cs typeface="+mj-cs"/>
              </a:rPr>
              <a:t>libres</a:t>
            </a:r>
            <a:endParaRPr lang="en-US" sz="4500" kern="1200" dirty="0">
              <a:solidFill>
                <a:schemeClr val="tx2"/>
              </a:solidFill>
              <a:latin typeface="+mj-lt"/>
              <a:ea typeface="+mj-ea"/>
              <a:cs typeface="+mj-cs"/>
            </a:endParaRPr>
          </a:p>
        </p:txBody>
      </p:sp>
      <p:sp>
        <p:nvSpPr>
          <p:cNvPr id="3" name="Espace réservé du contenu 2">
            <a:extLst>
              <a:ext uri="{FF2B5EF4-FFF2-40B4-BE49-F238E27FC236}">
                <a16:creationId xmlns="" xmlns:a16="http://schemas.microsoft.com/office/drawing/2014/main" id="{81AF665A-D653-4E47-BE73-313564764717}"/>
              </a:ext>
            </a:extLst>
          </p:cNvPr>
          <p:cNvSpPr>
            <a:spLocks noGrp="1"/>
          </p:cNvSpPr>
          <p:nvPr>
            <p:ph idx="1"/>
          </p:nvPr>
        </p:nvSpPr>
        <p:spPr>
          <a:xfrm>
            <a:off x="2284026" y="4155103"/>
            <a:ext cx="4578895" cy="682079"/>
          </a:xfrm>
        </p:spPr>
        <p:txBody>
          <a:bodyPr vert="horz" lIns="91440" tIns="45720" rIns="91440" bIns="45720" rtlCol="0">
            <a:normAutofit fontScale="92500"/>
          </a:bodyPr>
          <a:lstStyle/>
          <a:p>
            <a:pPr marL="0" indent="0" algn="ctr" defTabSz="914400">
              <a:lnSpc>
                <a:spcPct val="90000"/>
              </a:lnSpc>
              <a:spcBef>
                <a:spcPts val="1000"/>
              </a:spcBef>
              <a:buNone/>
            </a:pPr>
            <a:r>
              <a:rPr lang="en-US" sz="1700" dirty="0">
                <a:solidFill>
                  <a:schemeClr val="tx2"/>
                </a:solidFill>
              </a:rPr>
              <a:t>https://</a:t>
            </a:r>
            <a:r>
              <a:rPr lang="en-US" sz="1700" dirty="0" err="1">
                <a:solidFill>
                  <a:schemeClr val="tx2"/>
                </a:solidFill>
              </a:rPr>
              <a:t>utmedia.univ-tours.fr</a:t>
            </a:r>
            <a:r>
              <a:rPr lang="en-US" sz="1700" dirty="0">
                <a:solidFill>
                  <a:schemeClr val="tx2"/>
                </a:solidFill>
              </a:rPr>
              <a:t>/videos/presentation-des-modules-libres-rentree-2021-2022/</a:t>
            </a:r>
            <a:endParaRPr lang="en-US" sz="1700" kern="1200" dirty="0">
              <a:solidFill>
                <a:schemeClr val="tx2"/>
              </a:solidFill>
              <a:latin typeface="+mn-lt"/>
              <a:ea typeface="+mn-ea"/>
              <a:cs typeface="+mn-cs"/>
            </a:endParaRPr>
          </a:p>
        </p:txBody>
      </p:sp>
      <p:grpSp>
        <p:nvGrpSpPr>
          <p:cNvPr id="31" name="Group 30">
            <a:extLst>
              <a:ext uri="{FF2B5EF4-FFF2-40B4-BE49-F238E27FC236}">
                <a16:creationId xmlns="" xmlns:a16="http://schemas.microsoft.com/office/drawing/2014/main" id="{E7D4F600-F737-4482-BC99-1E1FFC8263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flipH="1">
            <a:off x="-228" y="4146310"/>
            <a:ext cx="2356799" cy="2716805"/>
            <a:chOff x="-305" y="-4155"/>
            <a:chExt cx="2514948" cy="2174333"/>
          </a:xfrm>
        </p:grpSpPr>
        <p:sp>
          <p:nvSpPr>
            <p:cNvPr id="32" name="Freeform: Shape 31">
              <a:extLst>
                <a:ext uri="{FF2B5EF4-FFF2-40B4-BE49-F238E27FC236}">
                  <a16:creationId xmlns="" xmlns:a16="http://schemas.microsoft.com/office/drawing/2014/main" id="{487C2CB5-E3D4-4345-A7B4-6F0039A6A1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 xmlns:a16="http://schemas.microsoft.com/office/drawing/2014/main" id="{ACB1D1D5-E255-4B0E-A7F5-DB2BE5A8D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 xmlns:a16="http://schemas.microsoft.com/office/drawing/2014/main" id="{195D61F8-0B49-44AD-956A-8EE58ECE66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 xmlns:a16="http://schemas.microsoft.com/office/drawing/2014/main" id="{EC645CD3-4985-451E-8683-6C671E1781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0619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32AEEBC8-9D30-42EF-95F2-386C2653FB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3529E97A-97C3-40EA-8A04-5C02398D56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 xmlns:a16="http://schemas.microsoft.com/office/drawing/2014/main" id="{F7A1E7AA-0406-0A4C-A66B-93BF80BC17B2}"/>
              </a:ext>
            </a:extLst>
          </p:cNvPr>
          <p:cNvSpPr>
            <a:spLocks noGrp="1"/>
          </p:cNvSpPr>
          <p:nvPr>
            <p:ph type="title"/>
          </p:nvPr>
        </p:nvSpPr>
        <p:spPr>
          <a:xfrm>
            <a:off x="473202" y="630936"/>
            <a:ext cx="2699766" cy="1463040"/>
          </a:xfrm>
        </p:spPr>
        <p:txBody>
          <a:bodyPr anchor="ctr">
            <a:normAutofit/>
          </a:bodyPr>
          <a:lstStyle/>
          <a:p>
            <a:r>
              <a:rPr lang="fr-FR" sz="4200" dirty="0">
                <a:solidFill>
                  <a:srgbClr val="FFFFFF"/>
                </a:solidFill>
              </a:rPr>
              <a:t>MODULES LIBRES</a:t>
            </a:r>
          </a:p>
        </p:txBody>
      </p:sp>
      <p:sp>
        <p:nvSpPr>
          <p:cNvPr id="16" name="sketch line">
            <a:extLst>
              <a:ext uri="{FF2B5EF4-FFF2-40B4-BE49-F238E27FC236}">
                <a16:creationId xmlns="" xmlns:a16="http://schemas.microsoft.com/office/drawing/2014/main" id="{59FA8C2E-A5A7-4490-927A-7CD58343ED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2480309" y="1355598"/>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 name="connsiteX0" fmla="*/ 0 w 1554480"/>
              <a:gd name="connsiteY0" fmla="*/ 0 h 13716"/>
              <a:gd name="connsiteX1" fmla="*/ 502615 w 1554480"/>
              <a:gd name="connsiteY1" fmla="*/ 0 h 13716"/>
              <a:gd name="connsiteX2" fmla="*/ 974141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1816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69558" y="-27075"/>
                  <a:pt x="365297" y="14897"/>
                  <a:pt x="549250" y="0"/>
                </a:cubicBezTo>
                <a:cubicBezTo>
                  <a:pt x="762323" y="14872"/>
                  <a:pt x="864871" y="21041"/>
                  <a:pt x="1082954" y="0"/>
                </a:cubicBezTo>
                <a:cubicBezTo>
                  <a:pt x="1306037" y="9403"/>
                  <a:pt x="1371926" y="14821"/>
                  <a:pt x="1554480" y="0"/>
                </a:cubicBezTo>
                <a:cubicBezTo>
                  <a:pt x="1554010" y="4793"/>
                  <a:pt x="1554680" y="10394"/>
                  <a:pt x="1554480" y="13716"/>
                </a:cubicBezTo>
                <a:cubicBezTo>
                  <a:pt x="1328957" y="3179"/>
                  <a:pt x="1207025" y="27731"/>
                  <a:pt x="1067410" y="13716"/>
                </a:cubicBezTo>
                <a:cubicBezTo>
                  <a:pt x="897316" y="-7440"/>
                  <a:pt x="788951" y="-24962"/>
                  <a:pt x="549250" y="13716"/>
                </a:cubicBezTo>
                <a:cubicBezTo>
                  <a:pt x="300394" y="-2982"/>
                  <a:pt x="129576" y="35301"/>
                  <a:pt x="0" y="13716"/>
                </a:cubicBezTo>
                <a:cubicBezTo>
                  <a:pt x="354" y="8869"/>
                  <a:pt x="649" y="6738"/>
                  <a:pt x="0" y="0"/>
                </a:cubicBezTo>
                <a:close/>
              </a:path>
              <a:path w="1554480" h="13716" stroke="0" extrusionOk="0">
                <a:moveTo>
                  <a:pt x="0" y="0"/>
                </a:moveTo>
                <a:cubicBezTo>
                  <a:pt x="249513" y="10124"/>
                  <a:pt x="389298" y="10419"/>
                  <a:pt x="502615" y="0"/>
                </a:cubicBezTo>
                <a:cubicBezTo>
                  <a:pt x="616735" y="10147"/>
                  <a:pt x="791037" y="-19212"/>
                  <a:pt x="974141" y="0"/>
                </a:cubicBezTo>
                <a:cubicBezTo>
                  <a:pt x="1141919" y="34853"/>
                  <a:pt x="1248514" y="16971"/>
                  <a:pt x="1554480" y="0"/>
                </a:cubicBezTo>
                <a:cubicBezTo>
                  <a:pt x="1554288" y="3835"/>
                  <a:pt x="1554171" y="7531"/>
                  <a:pt x="1554480" y="13716"/>
                </a:cubicBezTo>
                <a:cubicBezTo>
                  <a:pt x="1337806" y="9080"/>
                  <a:pt x="1308467" y="19887"/>
                  <a:pt x="1067410" y="13716"/>
                </a:cubicBezTo>
                <a:cubicBezTo>
                  <a:pt x="824349" y="13143"/>
                  <a:pt x="783437" y="24151"/>
                  <a:pt x="518160" y="13716"/>
                </a:cubicBezTo>
                <a:cubicBezTo>
                  <a:pt x="271530" y="4598"/>
                  <a:pt x="132568" y="-7659"/>
                  <a:pt x="0" y="13716"/>
                </a:cubicBezTo>
                <a:cubicBezTo>
                  <a:pt x="768" y="9617"/>
                  <a:pt x="-274" y="4847"/>
                  <a:pt x="0" y="0"/>
                </a:cubicBezTo>
                <a:close/>
              </a:path>
              <a:path w="1554480" h="13716" fill="none" stroke="0" extrusionOk="0">
                <a:moveTo>
                  <a:pt x="0" y="0"/>
                </a:moveTo>
                <a:cubicBezTo>
                  <a:pt x="95687" y="-31247"/>
                  <a:pt x="331569" y="3404"/>
                  <a:pt x="549250" y="0"/>
                </a:cubicBezTo>
                <a:cubicBezTo>
                  <a:pt x="776590" y="6530"/>
                  <a:pt x="844530" y="-5109"/>
                  <a:pt x="1082954" y="0"/>
                </a:cubicBezTo>
                <a:cubicBezTo>
                  <a:pt x="1293569" y="15486"/>
                  <a:pt x="1361850" y="13824"/>
                  <a:pt x="1554480" y="0"/>
                </a:cubicBezTo>
                <a:cubicBezTo>
                  <a:pt x="1553504" y="4786"/>
                  <a:pt x="1554832" y="10912"/>
                  <a:pt x="1554480" y="13716"/>
                </a:cubicBezTo>
                <a:cubicBezTo>
                  <a:pt x="1366718" y="4861"/>
                  <a:pt x="1218290" y="26644"/>
                  <a:pt x="1067410" y="13716"/>
                </a:cubicBezTo>
                <a:cubicBezTo>
                  <a:pt x="900327" y="-8822"/>
                  <a:pt x="792178" y="6310"/>
                  <a:pt x="549250" y="13716"/>
                </a:cubicBezTo>
                <a:cubicBezTo>
                  <a:pt x="295300" y="2843"/>
                  <a:pt x="142619" y="40779"/>
                  <a:pt x="0" y="13716"/>
                </a:cubicBezTo>
                <a:cubicBezTo>
                  <a:pt x="813" y="8812"/>
                  <a:pt x="948" y="6725"/>
                  <a:pt x="0" y="0"/>
                </a:cubicBezTo>
                <a:close/>
              </a:path>
            </a:pathLst>
          </a:custGeom>
          <a:solidFill>
            <a:srgbClr val="FFFFFF"/>
          </a:solidFill>
          <a:ln w="41275" cap="rnd">
            <a:solidFill>
              <a:srgbClr val="FFFFFF"/>
            </a:solidFill>
            <a:round/>
            <a:extLst>
              <a:ext uri="{C807C97D-BFC1-408E-A445-0C87EB9F89A2}">
                <ask:lineSketchStyleProps xmlns="" xmlns:ask="http://schemas.microsoft.com/office/drawing/2018/sketchyshapes" sd="1219033472">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 xmlns:a16="http://schemas.microsoft.com/office/drawing/2014/main" id="{33EA6EA0-8919-8F84-8DB2-D715EDF0786D}"/>
              </a:ext>
            </a:extLst>
          </p:cNvPr>
          <p:cNvSpPr>
            <a:spLocks noGrp="1"/>
          </p:cNvSpPr>
          <p:nvPr>
            <p:ph idx="1"/>
          </p:nvPr>
        </p:nvSpPr>
        <p:spPr>
          <a:xfrm>
            <a:off x="3355846" y="630936"/>
            <a:ext cx="5305807" cy="1463040"/>
          </a:xfrm>
        </p:spPr>
        <p:txBody>
          <a:bodyPr anchor="ctr">
            <a:normAutofit/>
          </a:bodyPr>
          <a:lstStyle/>
          <a:p>
            <a:pPr algn="ctr"/>
            <a:r>
              <a:rPr lang="en-US" sz="4000" dirty="0">
                <a:solidFill>
                  <a:srgbClr val="FFFFFF"/>
                </a:solidFill>
              </a:rPr>
              <a:t>HORAIRES</a:t>
            </a:r>
          </a:p>
        </p:txBody>
      </p:sp>
      <p:pic>
        <p:nvPicPr>
          <p:cNvPr id="5" name="Espace réservé du contenu 4" descr="Une image contenant texte, Police, nombre, ligne&#10;&#10;Description générée automatiquement">
            <a:extLst>
              <a:ext uri="{FF2B5EF4-FFF2-40B4-BE49-F238E27FC236}">
                <a16:creationId xmlns="" xmlns:a16="http://schemas.microsoft.com/office/drawing/2014/main" id="{9727D93C-8854-E04E-BF88-CD22360357AE}"/>
              </a:ext>
            </a:extLst>
          </p:cNvPr>
          <p:cNvPicPr>
            <a:picLocks noChangeAspect="1"/>
          </p:cNvPicPr>
          <p:nvPr/>
        </p:nvPicPr>
        <p:blipFill>
          <a:blip r:embed="rId2"/>
          <a:stretch>
            <a:fillRect/>
          </a:stretch>
        </p:blipFill>
        <p:spPr>
          <a:xfrm>
            <a:off x="473202" y="3485132"/>
            <a:ext cx="8188452" cy="2251823"/>
          </a:xfrm>
          <a:prstGeom prst="rect">
            <a:avLst/>
          </a:prstGeom>
        </p:spPr>
      </p:pic>
    </p:spTree>
    <p:extLst>
      <p:ext uri="{BB962C8B-B14F-4D97-AF65-F5344CB8AC3E}">
        <p14:creationId xmlns:p14="http://schemas.microsoft.com/office/powerpoint/2010/main" val="407466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DF481B8-B4E2-B440-A1ED-49723DE44959}"/>
              </a:ext>
            </a:extLst>
          </p:cNvPr>
          <p:cNvSpPr>
            <a:spLocks noGrp="1"/>
          </p:cNvSpPr>
          <p:nvPr>
            <p:ph type="title"/>
          </p:nvPr>
        </p:nvSpPr>
        <p:spPr>
          <a:solidFill>
            <a:schemeClr val="accent2">
              <a:lumMod val="60000"/>
              <a:lumOff val="40000"/>
            </a:schemeClr>
          </a:solidFill>
        </p:spPr>
        <p:txBody>
          <a:bodyPr/>
          <a:lstStyle/>
          <a:p>
            <a:r>
              <a:rPr lang="fr-FR" dirty="0" err="1"/>
              <a:t>Pré-requis</a:t>
            </a:r>
            <a:r>
              <a:rPr lang="fr-FR" dirty="0"/>
              <a:t> pour le Module Libre</a:t>
            </a:r>
          </a:p>
        </p:txBody>
      </p:sp>
      <p:pic>
        <p:nvPicPr>
          <p:cNvPr id="5" name="Espace réservé du contenu 4" descr="Une image contenant table&#10;&#10;Description générée automatiquement">
            <a:extLst>
              <a:ext uri="{FF2B5EF4-FFF2-40B4-BE49-F238E27FC236}">
                <a16:creationId xmlns="" xmlns:a16="http://schemas.microsoft.com/office/drawing/2014/main" id="{11A922B7-4C4D-654A-8F8B-9766BB079D6F}"/>
              </a:ext>
            </a:extLst>
          </p:cNvPr>
          <p:cNvPicPr>
            <a:picLocks noGrp="1" noChangeAspect="1"/>
          </p:cNvPicPr>
          <p:nvPr>
            <p:ph idx="1"/>
          </p:nvPr>
        </p:nvPicPr>
        <p:blipFill>
          <a:blip r:embed="rId2"/>
          <a:stretch>
            <a:fillRect/>
          </a:stretch>
        </p:blipFill>
        <p:spPr>
          <a:xfrm>
            <a:off x="173404" y="1216633"/>
            <a:ext cx="8797191" cy="5366729"/>
          </a:xfrm>
        </p:spPr>
      </p:pic>
    </p:spTree>
    <p:extLst>
      <p:ext uri="{BB962C8B-B14F-4D97-AF65-F5344CB8AC3E}">
        <p14:creationId xmlns:p14="http://schemas.microsoft.com/office/powerpoint/2010/main" val="446423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D99694"/>
          </a:solidFill>
        </p:spPr>
        <p:txBody>
          <a:bodyPr/>
          <a:lstStyle/>
          <a:p>
            <a:r>
              <a:rPr lang="fr-FR" dirty="0" smtClean="0"/>
              <a:t>RAPPEL </a:t>
            </a:r>
            <a:endParaRPr lang="fr-FR" dirty="0"/>
          </a:p>
        </p:txBody>
      </p:sp>
      <p:pic>
        <p:nvPicPr>
          <p:cNvPr id="4" name="Espace réservé du contenu 3" descr="Capture d’écran 2023-09-01 à 08.12.02.png"/>
          <p:cNvPicPr>
            <a:picLocks noGrp="1" noChangeAspect="1"/>
          </p:cNvPicPr>
          <p:nvPr>
            <p:ph idx="1"/>
          </p:nvPr>
        </p:nvPicPr>
        <p:blipFill>
          <a:blip r:embed="rId2">
            <a:extLst>
              <a:ext uri="{28A0092B-C50C-407E-A947-70E740481C1C}">
                <a14:useLocalDpi xmlns:a14="http://schemas.microsoft.com/office/drawing/2010/main" val="0"/>
              </a:ext>
            </a:extLst>
          </a:blip>
          <a:srcRect t="68" b="68"/>
          <a:stretch>
            <a:fillRect/>
          </a:stretch>
        </p:blipFill>
        <p:spPr/>
      </p:pic>
    </p:spTree>
    <p:extLst>
      <p:ext uri="{BB962C8B-B14F-4D97-AF65-F5344CB8AC3E}">
        <p14:creationId xmlns:p14="http://schemas.microsoft.com/office/powerpoint/2010/main" val="347044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EA63DFC-1359-074C-AD24-BC6423240479}"/>
              </a:ext>
            </a:extLst>
          </p:cNvPr>
          <p:cNvSpPr>
            <a:spLocks noGrp="1"/>
          </p:cNvSpPr>
          <p:nvPr>
            <p:ph type="title"/>
          </p:nvPr>
        </p:nvSpPr>
        <p:spPr>
          <a:solidFill>
            <a:schemeClr val="accent2">
              <a:lumMod val="40000"/>
              <a:lumOff val="60000"/>
            </a:schemeClr>
          </a:solidFill>
        </p:spPr>
        <p:txBody>
          <a:bodyPr>
            <a:normAutofit fontScale="90000"/>
          </a:bodyPr>
          <a:lstStyle/>
          <a:p>
            <a:r>
              <a:rPr lang="fr-FR" dirty="0"/>
              <a:t>Une fois le module 3 choisi et l’inscription en ligne effectuée :</a:t>
            </a:r>
          </a:p>
        </p:txBody>
      </p:sp>
      <p:sp>
        <p:nvSpPr>
          <p:cNvPr id="3" name="Espace réservé du contenu 2">
            <a:extLst>
              <a:ext uri="{FF2B5EF4-FFF2-40B4-BE49-F238E27FC236}">
                <a16:creationId xmlns="" xmlns:a16="http://schemas.microsoft.com/office/drawing/2014/main" id="{4675C15D-3816-6543-9536-475571C12A6F}"/>
              </a:ext>
            </a:extLst>
          </p:cNvPr>
          <p:cNvSpPr>
            <a:spLocks noGrp="1"/>
          </p:cNvSpPr>
          <p:nvPr>
            <p:ph idx="1"/>
          </p:nvPr>
        </p:nvSpPr>
        <p:spPr>
          <a:solidFill>
            <a:schemeClr val="accent3">
              <a:lumMod val="20000"/>
              <a:lumOff val="80000"/>
            </a:schemeClr>
          </a:solidFill>
        </p:spPr>
        <p:txBody>
          <a:bodyPr>
            <a:normAutofit lnSpcReduction="10000"/>
          </a:bodyPr>
          <a:lstStyle/>
          <a:p>
            <a:pPr marL="0" indent="0">
              <a:buNone/>
            </a:pPr>
            <a:endParaRPr lang="fr-FR" dirty="0"/>
          </a:p>
          <a:p>
            <a:pPr algn="just"/>
            <a:r>
              <a:rPr lang="fr-FR" dirty="0"/>
              <a:t>Il faudra absolument </a:t>
            </a:r>
            <a:r>
              <a:rPr lang="fr-FR" u="sng" dirty="0"/>
              <a:t>compléter la fiche d'inscription pédagogique </a:t>
            </a:r>
            <a:r>
              <a:rPr lang="fr-FR" dirty="0"/>
              <a:t>que Mme </a:t>
            </a:r>
            <a:r>
              <a:rPr lang="fr-FR" dirty="0" err="1"/>
              <a:t>Ceccaldi</a:t>
            </a:r>
            <a:r>
              <a:rPr lang="fr-FR" dirty="0"/>
              <a:t> enverra sur votre mail universitaire </a:t>
            </a:r>
            <a:r>
              <a:rPr lang="fr-FR" dirty="0" smtClean="0"/>
              <a:t>(</a:t>
            </a:r>
            <a:r>
              <a:rPr lang="fr-FR" dirty="0"/>
              <a:t>une fois que vous aurez terminé les IP Web pour que vous puissiez indiquer le bon module). Cette fiche s’enregistre automatiquement. </a:t>
            </a:r>
          </a:p>
          <a:p>
            <a:pPr algn="just"/>
            <a:r>
              <a:rPr lang="fr-FR" dirty="0"/>
              <a:t>Sans cette fiche vous ne serez inscrits ni dans un groupe ni sur les listes.</a:t>
            </a:r>
          </a:p>
        </p:txBody>
      </p:sp>
    </p:spTree>
    <p:extLst>
      <p:ext uri="{BB962C8B-B14F-4D97-AF65-F5344CB8AC3E}">
        <p14:creationId xmlns:p14="http://schemas.microsoft.com/office/powerpoint/2010/main" val="196579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9CB1B5DF-E91A-0B4E-80D4-F2AA750F5033}"/>
              </a:ext>
            </a:extLst>
          </p:cNvPr>
          <p:cNvSpPr>
            <a:spLocks noGrp="1"/>
          </p:cNvSpPr>
          <p:nvPr>
            <p:ph type="title"/>
          </p:nvPr>
        </p:nvSpPr>
        <p:spPr>
          <a:xfrm>
            <a:off x="515125" y="1153572"/>
            <a:ext cx="2400300" cy="4461163"/>
          </a:xfrm>
        </p:spPr>
        <p:txBody>
          <a:bodyPr>
            <a:normAutofit/>
          </a:bodyPr>
          <a:lstStyle/>
          <a:p>
            <a:r>
              <a:rPr lang="fr-FR">
                <a:solidFill>
                  <a:srgbClr val="FFFFFF"/>
                </a:solidFill>
              </a:rPr>
              <a:t>Emplois du temps</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EC512E79-CBED-2F4B-842B-3358BD9EB1F3}"/>
              </a:ext>
            </a:extLst>
          </p:cNvPr>
          <p:cNvSpPr>
            <a:spLocks noGrp="1"/>
          </p:cNvSpPr>
          <p:nvPr>
            <p:ph idx="1"/>
          </p:nvPr>
        </p:nvSpPr>
        <p:spPr>
          <a:xfrm>
            <a:off x="3335481" y="591344"/>
            <a:ext cx="5179868" cy="5585619"/>
          </a:xfrm>
        </p:spPr>
        <p:txBody>
          <a:bodyPr anchor="ctr">
            <a:normAutofit/>
          </a:bodyPr>
          <a:lstStyle/>
          <a:p>
            <a:r>
              <a:rPr lang="fr-FR" dirty="0"/>
              <a:t>L’accès aux emplois du temps se fait via l’ENT à partir du </a:t>
            </a:r>
            <a:r>
              <a:rPr lang="fr-FR" dirty="0" smtClean="0"/>
              <a:t>5 </a:t>
            </a:r>
            <a:r>
              <a:rPr lang="fr-FR" dirty="0"/>
              <a:t>septembre</a:t>
            </a:r>
          </a:p>
          <a:p>
            <a:r>
              <a:rPr lang="fr-FR" dirty="0"/>
              <a:t>Vos cours démarreront à partir du lundi 11 septembre 2023.</a:t>
            </a:r>
          </a:p>
          <a:p>
            <a:endParaRPr lang="fr-FR" dirty="0"/>
          </a:p>
          <a:p>
            <a:pPr marL="0" indent="0">
              <a:buNone/>
            </a:pPr>
            <a:endParaRPr lang="fr-FR" dirty="0"/>
          </a:p>
        </p:txBody>
      </p:sp>
    </p:spTree>
    <p:extLst>
      <p:ext uri="{BB962C8B-B14F-4D97-AF65-F5344CB8AC3E}">
        <p14:creationId xmlns:p14="http://schemas.microsoft.com/office/powerpoint/2010/main" val="132974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579BF13C-53ED-FE41-A9D2-6B63C2773100}"/>
              </a:ext>
            </a:extLst>
          </p:cNvPr>
          <p:cNvSpPr>
            <a:spLocks noGrp="1"/>
          </p:cNvSpPr>
          <p:nvPr>
            <p:ph type="title"/>
          </p:nvPr>
        </p:nvSpPr>
        <p:spPr>
          <a:xfrm>
            <a:off x="515125" y="1153572"/>
            <a:ext cx="2400300" cy="4461163"/>
          </a:xfrm>
        </p:spPr>
        <p:txBody>
          <a:bodyPr>
            <a:normAutofit/>
          </a:bodyPr>
          <a:lstStyle/>
          <a:p>
            <a:pPr>
              <a:lnSpc>
                <a:spcPct val="90000"/>
              </a:lnSpc>
            </a:pPr>
            <a:r>
              <a:rPr lang="fr-FR" sz="2800">
                <a:solidFill>
                  <a:srgbClr val="FFFFFF"/>
                </a:solidFill>
              </a:rPr>
              <a:t>PRÉSENTATION DU DÉPARTEMENT D’ESPAGNOL</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50C341F8-682B-CC41-B58D-C6F9B1BDB658}"/>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lnSpcReduction="10000"/>
          </a:bodyPr>
          <a:lstStyle/>
          <a:p>
            <a:pPr marL="0" indent="0">
              <a:lnSpc>
                <a:spcPct val="90000"/>
              </a:lnSpc>
              <a:buNone/>
            </a:pPr>
            <a:r>
              <a:rPr lang="fr-FR" dirty="0"/>
              <a:t>DIRECTION :</a:t>
            </a:r>
            <a:br>
              <a:rPr lang="fr-FR" dirty="0"/>
            </a:br>
            <a:r>
              <a:rPr lang="fr-FR" dirty="0"/>
              <a:t/>
            </a:r>
            <a:br>
              <a:rPr lang="fr-FR" dirty="0"/>
            </a:br>
            <a:r>
              <a:rPr lang="fr-FR" b="1" dirty="0"/>
              <a:t>Responsables du Département </a:t>
            </a:r>
            <a:r>
              <a:rPr lang="fr-FR" dirty="0"/>
              <a:t>:</a:t>
            </a:r>
          </a:p>
          <a:p>
            <a:pPr marL="0" indent="0">
              <a:lnSpc>
                <a:spcPct val="90000"/>
              </a:lnSpc>
              <a:buNone/>
            </a:pPr>
            <a:r>
              <a:rPr lang="fr-FR" dirty="0"/>
              <a:t>Madame Marie-Hélène SOUBEYROUX</a:t>
            </a:r>
          </a:p>
          <a:p>
            <a:pPr marL="0" indent="0">
              <a:lnSpc>
                <a:spcPct val="90000"/>
              </a:lnSpc>
              <a:buNone/>
            </a:pPr>
            <a:r>
              <a:rPr lang="fr-FR" dirty="0"/>
              <a:t>/Monsieur Carlos TOUS</a:t>
            </a:r>
          </a:p>
          <a:p>
            <a:pPr marL="0" indent="0">
              <a:lnSpc>
                <a:spcPct val="90000"/>
              </a:lnSpc>
              <a:buNone/>
            </a:pPr>
            <a:r>
              <a:rPr lang="fr-FR" dirty="0"/>
              <a:t/>
            </a:r>
            <a:br>
              <a:rPr lang="fr-FR" dirty="0"/>
            </a:br>
            <a:r>
              <a:rPr lang="fr-FR" dirty="0"/>
              <a:t>Bureau 07</a:t>
            </a:r>
            <a:br>
              <a:rPr lang="fr-FR" dirty="0"/>
            </a:br>
            <a:r>
              <a:rPr lang="fr-FR" dirty="0"/>
              <a:t>Tél. : 0247266788</a:t>
            </a:r>
            <a:br>
              <a:rPr lang="fr-FR" dirty="0"/>
            </a:br>
            <a:r>
              <a:rPr lang="fr-FR" dirty="0" err="1"/>
              <a:t>direction-espagnol@univ-tours.fr</a:t>
            </a:r>
            <a:r>
              <a:rPr lang="fr-FR" dirty="0"/>
              <a:t/>
            </a:r>
            <a:br>
              <a:rPr lang="fr-FR" dirty="0"/>
            </a:br>
            <a:endParaRPr lang="fr-FR" dirty="0"/>
          </a:p>
        </p:txBody>
      </p:sp>
    </p:spTree>
    <p:extLst>
      <p:ext uri="{BB962C8B-B14F-4D97-AF65-F5344CB8AC3E}">
        <p14:creationId xmlns:p14="http://schemas.microsoft.com/office/powerpoint/2010/main" val="2604173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E2B703B-46F9-481A-A605-82E2A828C4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74CA8B5A-87B5-7A4D-B0CA-B2C13DBD4054}"/>
              </a:ext>
            </a:extLst>
          </p:cNvPr>
          <p:cNvSpPr>
            <a:spLocks noGrp="1"/>
          </p:cNvSpPr>
          <p:nvPr>
            <p:ph type="title"/>
          </p:nvPr>
        </p:nvSpPr>
        <p:spPr>
          <a:xfrm>
            <a:off x="628650" y="459863"/>
            <a:ext cx="7886700" cy="1004594"/>
          </a:xfrm>
        </p:spPr>
        <p:txBody>
          <a:bodyPr>
            <a:normAutofit/>
          </a:bodyPr>
          <a:lstStyle/>
          <a:p>
            <a:r>
              <a:rPr lang="fr-FR" dirty="0">
                <a:solidFill>
                  <a:srgbClr val="FFFFFF"/>
                </a:solidFill>
              </a:rPr>
              <a:t>Abréviations sites universitaires</a:t>
            </a:r>
          </a:p>
        </p:txBody>
      </p:sp>
      <p:sp>
        <p:nvSpPr>
          <p:cNvPr id="11" name="Rectangle: Rounded Corners 10">
            <a:extLst>
              <a:ext uri="{FF2B5EF4-FFF2-40B4-BE49-F238E27FC236}">
                <a16:creationId xmlns="" xmlns:a16="http://schemas.microsoft.com/office/drawing/2014/main" id="{F13BE4D7-0C3D-4906-B230-A1C5B4665C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 xmlns:a16="http://schemas.microsoft.com/office/drawing/2014/main" id="{802A7645-DE87-631B-8A3D-8FC45CC8A102}"/>
              </a:ext>
            </a:extLst>
          </p:cNvPr>
          <p:cNvGraphicFramePr>
            <a:graphicFrameLocks noGrp="1"/>
          </p:cNvGraphicFramePr>
          <p:nvPr>
            <p:ph idx="1"/>
            <p:extLst>
              <p:ext uri="{D42A27DB-BD31-4B8C-83A1-F6EECF244321}">
                <p14:modId xmlns:p14="http://schemas.microsoft.com/office/powerpoint/2010/main" val="1914739465"/>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808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1C29FE3-A325-4548-8D53-90B73F7F3B6C}"/>
              </a:ext>
            </a:extLst>
          </p:cNvPr>
          <p:cNvSpPr>
            <a:spLocks noGrp="1"/>
          </p:cNvSpPr>
          <p:nvPr>
            <p:ph type="title"/>
          </p:nvPr>
        </p:nvSpPr>
        <p:spPr>
          <a:xfrm>
            <a:off x="457200" y="274638"/>
            <a:ext cx="8186738" cy="782637"/>
          </a:xfrm>
          <a:solidFill>
            <a:schemeClr val="accent2">
              <a:lumMod val="40000"/>
              <a:lumOff val="60000"/>
            </a:schemeClr>
          </a:solidFill>
        </p:spPr>
        <p:txBody>
          <a:bodyPr/>
          <a:lstStyle/>
          <a:p>
            <a:r>
              <a:rPr lang="fr-FR" dirty="0"/>
              <a:t>Plan des sites</a:t>
            </a:r>
          </a:p>
        </p:txBody>
      </p:sp>
      <p:pic>
        <p:nvPicPr>
          <p:cNvPr id="5" name="Espace réservé du contenu 4" descr="Une image contenant carte&#10;&#10;Description générée automatiquement">
            <a:extLst>
              <a:ext uri="{FF2B5EF4-FFF2-40B4-BE49-F238E27FC236}">
                <a16:creationId xmlns="" xmlns:a16="http://schemas.microsoft.com/office/drawing/2014/main" id="{16D105AE-62B3-8D49-BA79-08729F723155}"/>
              </a:ext>
            </a:extLst>
          </p:cNvPr>
          <p:cNvPicPr>
            <a:picLocks noGrp="1" noChangeAspect="1"/>
          </p:cNvPicPr>
          <p:nvPr>
            <p:ph idx="1"/>
          </p:nvPr>
        </p:nvPicPr>
        <p:blipFill>
          <a:blip r:embed="rId2"/>
          <a:stretch>
            <a:fillRect/>
          </a:stretch>
        </p:blipFill>
        <p:spPr>
          <a:xfrm>
            <a:off x="900113" y="1185864"/>
            <a:ext cx="7513257" cy="5236512"/>
          </a:xfrm>
        </p:spPr>
      </p:pic>
    </p:spTree>
    <p:extLst>
      <p:ext uri="{BB962C8B-B14F-4D97-AF65-F5344CB8AC3E}">
        <p14:creationId xmlns:p14="http://schemas.microsoft.com/office/powerpoint/2010/main" val="4029261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 xmlns:a16="http://schemas.microsoft.com/office/drawing/2014/main" id="{4E1BEB12-92AF-4445-98AD-4C7756E7C9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D0522C2C-7B5C-48A7-A969-03941E5D2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13">
            <a:extLst>
              <a:ext uri="{FF2B5EF4-FFF2-40B4-BE49-F238E27FC236}">
                <a16:creationId xmlns="" xmlns:a16="http://schemas.microsoft.com/office/drawing/2014/main" id="{9C682A1A-5B2D-4111-BBD6-62016563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Oval 36">
            <a:extLst>
              <a:ext uri="{FF2B5EF4-FFF2-40B4-BE49-F238E27FC236}">
                <a16:creationId xmlns="" xmlns:a16="http://schemas.microsoft.com/office/drawing/2014/main" id="{D6EE29F2-D77F-4BD0-A20B-334D316A1C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Arc 38">
            <a:extLst>
              <a:ext uri="{FF2B5EF4-FFF2-40B4-BE49-F238E27FC236}">
                <a16:creationId xmlns="" xmlns:a16="http://schemas.microsoft.com/office/drawing/2014/main" id="{22D09ED2-868F-42C6-866E-F92E0CEF31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re 3">
            <a:extLst>
              <a:ext uri="{FF2B5EF4-FFF2-40B4-BE49-F238E27FC236}">
                <a16:creationId xmlns="" xmlns:a16="http://schemas.microsoft.com/office/drawing/2014/main" id="{80042D58-0AE9-A34B-980F-42A6FC5F2D73}"/>
              </a:ext>
            </a:extLst>
          </p:cNvPr>
          <p:cNvSpPr>
            <a:spLocks noGrp="1"/>
          </p:cNvSpPr>
          <p:nvPr>
            <p:ph type="ctrTitle"/>
          </p:nvPr>
        </p:nvSpPr>
        <p:spPr>
          <a:xfrm>
            <a:off x="3028950" y="1939159"/>
            <a:ext cx="5733470" cy="2751086"/>
          </a:xfrm>
        </p:spPr>
        <p:txBody>
          <a:bodyPr>
            <a:normAutofit/>
          </a:bodyPr>
          <a:lstStyle/>
          <a:p>
            <a:pPr algn="r"/>
            <a:r>
              <a:rPr lang="fr-FR"/>
              <a:t>Votre première année de Licence d’espagnol</a:t>
            </a:r>
          </a:p>
        </p:txBody>
      </p:sp>
      <p:sp>
        <p:nvSpPr>
          <p:cNvPr id="5" name="Sous-titre 4">
            <a:extLst>
              <a:ext uri="{FF2B5EF4-FFF2-40B4-BE49-F238E27FC236}">
                <a16:creationId xmlns="" xmlns:a16="http://schemas.microsoft.com/office/drawing/2014/main" id="{792D031C-E852-9C45-A208-36D98B471426}"/>
              </a:ext>
            </a:extLst>
          </p:cNvPr>
          <p:cNvSpPr>
            <a:spLocks noGrp="1"/>
          </p:cNvSpPr>
          <p:nvPr>
            <p:ph type="subTitle" idx="1"/>
          </p:nvPr>
        </p:nvSpPr>
        <p:spPr>
          <a:xfrm>
            <a:off x="3028950" y="4782320"/>
            <a:ext cx="5733470" cy="1329443"/>
          </a:xfrm>
        </p:spPr>
        <p:txBody>
          <a:bodyPr>
            <a:normAutofit/>
          </a:bodyPr>
          <a:lstStyle/>
          <a:p>
            <a:endParaRPr lang="fr-FR" dirty="0"/>
          </a:p>
          <a:p>
            <a:r>
              <a:rPr lang="fr-FR" dirty="0"/>
              <a:t>Consignes et conseils</a:t>
            </a:r>
          </a:p>
          <a:p>
            <a:pPr algn="r"/>
            <a:endParaRPr lang="fr-FR" dirty="0"/>
          </a:p>
        </p:txBody>
      </p:sp>
    </p:spTree>
    <p:extLst>
      <p:ext uri="{BB962C8B-B14F-4D97-AF65-F5344CB8AC3E}">
        <p14:creationId xmlns:p14="http://schemas.microsoft.com/office/powerpoint/2010/main" val="3841249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3FE683A-6C48-BF47-99C2-5028D64D3729}"/>
              </a:ext>
            </a:extLst>
          </p:cNvPr>
          <p:cNvSpPr>
            <a:spLocks noGrp="1"/>
          </p:cNvSpPr>
          <p:nvPr>
            <p:ph type="title"/>
          </p:nvPr>
        </p:nvSpPr>
        <p:spPr>
          <a:solidFill>
            <a:schemeClr val="accent2">
              <a:lumMod val="60000"/>
              <a:lumOff val="40000"/>
            </a:schemeClr>
          </a:solidFill>
        </p:spPr>
        <p:txBody>
          <a:bodyPr>
            <a:normAutofit/>
          </a:bodyPr>
          <a:lstStyle/>
          <a:p>
            <a:r>
              <a:rPr lang="fr-FR" dirty="0"/>
              <a:t>Le calendrier universitaire</a:t>
            </a:r>
          </a:p>
        </p:txBody>
      </p:sp>
      <p:pic>
        <p:nvPicPr>
          <p:cNvPr id="6" name="Espace réservé du contenu 5" descr="Une image contenant capture d’écran, carré, Rectangle, texte&#10;&#10;Description générée automatiquement">
            <a:extLst>
              <a:ext uri="{FF2B5EF4-FFF2-40B4-BE49-F238E27FC236}">
                <a16:creationId xmlns="" xmlns:a16="http://schemas.microsoft.com/office/drawing/2014/main" id="{4F57DDEB-5CA1-2F45-B637-DD0F65C8C93E}"/>
              </a:ext>
            </a:extLst>
          </p:cNvPr>
          <p:cNvPicPr>
            <a:picLocks noGrp="1" noChangeAspect="1"/>
          </p:cNvPicPr>
          <p:nvPr>
            <p:ph idx="1"/>
          </p:nvPr>
        </p:nvPicPr>
        <p:blipFill>
          <a:blip r:embed="rId2"/>
          <a:stretch>
            <a:fillRect/>
          </a:stretch>
        </p:blipFill>
        <p:spPr>
          <a:xfrm>
            <a:off x="355652" y="1600200"/>
            <a:ext cx="8030631" cy="4764505"/>
          </a:xfrm>
        </p:spPr>
      </p:pic>
    </p:spTree>
    <p:extLst>
      <p:ext uri="{BB962C8B-B14F-4D97-AF65-F5344CB8AC3E}">
        <p14:creationId xmlns:p14="http://schemas.microsoft.com/office/powerpoint/2010/main" val="1204811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812459D6-7D39-0D4B-BCC8-7BC4532D392D}"/>
              </a:ext>
            </a:extLst>
          </p:cNvPr>
          <p:cNvSpPr>
            <a:spLocks noGrp="1"/>
          </p:cNvSpPr>
          <p:nvPr>
            <p:ph type="title"/>
          </p:nvPr>
        </p:nvSpPr>
        <p:spPr>
          <a:xfrm>
            <a:off x="3490722" y="329184"/>
            <a:ext cx="5170932" cy="1783080"/>
          </a:xfrm>
        </p:spPr>
        <p:txBody>
          <a:bodyPr anchor="b">
            <a:normAutofit/>
          </a:bodyPr>
          <a:lstStyle/>
          <a:p>
            <a:r>
              <a:rPr lang="fr-FR" sz="4700" dirty="0"/>
              <a:t>Nota Bene</a:t>
            </a:r>
          </a:p>
        </p:txBody>
      </p:sp>
      <p:pic>
        <p:nvPicPr>
          <p:cNvPr id="14" name="Picture 4" descr="Un marqueur et un calendrier rouges">
            <a:extLst>
              <a:ext uri="{FF2B5EF4-FFF2-40B4-BE49-F238E27FC236}">
                <a16:creationId xmlns="" xmlns:a16="http://schemas.microsoft.com/office/drawing/2014/main" id="{DBA41BDB-5DAB-5E16-D6C4-D497ED6C97E6}"/>
              </a:ext>
            </a:extLst>
          </p:cNvPr>
          <p:cNvPicPr>
            <a:picLocks noChangeAspect="1"/>
          </p:cNvPicPr>
          <p:nvPr/>
        </p:nvPicPr>
        <p:blipFill rotWithShape="1">
          <a:blip r:embed="rId2"/>
          <a:srcRect l="28352" r="42065" b="-2"/>
          <a:stretch/>
        </p:blipFill>
        <p:spPr>
          <a:xfrm>
            <a:off x="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2" name="sketchy line">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space réservé du contenu 2">
            <a:extLst>
              <a:ext uri="{FF2B5EF4-FFF2-40B4-BE49-F238E27FC236}">
                <a16:creationId xmlns="" xmlns:a16="http://schemas.microsoft.com/office/drawing/2014/main" id="{9CFD694C-AACF-DA4B-B63B-91A664DD0EB3}"/>
              </a:ext>
            </a:extLst>
          </p:cNvPr>
          <p:cNvSpPr>
            <a:spLocks noGrp="1"/>
          </p:cNvSpPr>
          <p:nvPr>
            <p:ph idx="1"/>
          </p:nvPr>
        </p:nvSpPr>
        <p:spPr>
          <a:xfrm>
            <a:off x="3490722" y="2706624"/>
            <a:ext cx="5170932" cy="3483864"/>
          </a:xfrm>
        </p:spPr>
        <p:txBody>
          <a:bodyPr>
            <a:normAutofit lnSpcReduction="10000"/>
          </a:bodyPr>
          <a:lstStyle/>
          <a:p>
            <a:r>
              <a:rPr lang="fr-FR" sz="1900" dirty="0"/>
              <a:t>- Une seule semaine de congés à la Toussaint et en février (attention aux stages BAFA, aux jobs de vacances, </a:t>
            </a:r>
            <a:r>
              <a:rPr lang="fr-FR" sz="1900" dirty="0" err="1"/>
              <a:t>etc</a:t>
            </a:r>
            <a:r>
              <a:rPr lang="fr-FR" sz="1900" dirty="0"/>
              <a:t>), 2 semaines à Noël et à Pâques. Présence obligatoire des semaines 1 à 13 sur chaque semestre.</a:t>
            </a:r>
          </a:p>
          <a:p>
            <a:endParaRPr lang="fr-FR" sz="1900" dirty="0"/>
          </a:p>
          <a:p>
            <a:r>
              <a:rPr lang="fr-FR" sz="1900" dirty="0"/>
              <a:t>- des rattrapages </a:t>
            </a:r>
            <a:r>
              <a:rPr lang="fr-FR" sz="1900" dirty="0" smtClean="0"/>
              <a:t>peuvent </a:t>
            </a:r>
            <a:r>
              <a:rPr lang="fr-FR" sz="1900" dirty="0"/>
              <a:t>se dérouler jusqu’au 30 juin. Vous devez donc potentiellement être disponibles jusqu’à cette date.</a:t>
            </a:r>
          </a:p>
          <a:p>
            <a:endParaRPr lang="fr-FR" sz="1900" dirty="0"/>
          </a:p>
          <a:p>
            <a:r>
              <a:rPr lang="fr-FR" sz="1900" dirty="0"/>
              <a:t>- des échéances de contrôles arrivant très rapidement (dès la semaine 6)</a:t>
            </a:r>
          </a:p>
        </p:txBody>
      </p:sp>
    </p:spTree>
    <p:extLst>
      <p:ext uri="{BB962C8B-B14F-4D97-AF65-F5344CB8AC3E}">
        <p14:creationId xmlns:p14="http://schemas.microsoft.com/office/powerpoint/2010/main" val="1750728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 xmlns:a16="http://schemas.microsoft.com/office/drawing/2014/main" id="{7DA1F35B-C8F7-4A5A-9339-7DA4D785B3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 xmlns:a16="http://schemas.microsoft.com/office/drawing/2014/main" id="{B2D4AD41-40DA-4A81-92F5-B6E3BA1ED8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746107">
            <a:off x="6131316" y="457951"/>
            <a:ext cx="2240924"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DA8EAD1-98C8-1F41-8C06-6F15F33A4C1D}"/>
              </a:ext>
            </a:extLst>
          </p:cNvPr>
          <p:cNvSpPr>
            <a:spLocks noGrp="1"/>
          </p:cNvSpPr>
          <p:nvPr>
            <p:ph type="title"/>
          </p:nvPr>
        </p:nvSpPr>
        <p:spPr>
          <a:xfrm>
            <a:off x="628650" y="365125"/>
            <a:ext cx="7886700" cy="1325563"/>
          </a:xfrm>
        </p:spPr>
        <p:txBody>
          <a:bodyPr>
            <a:normAutofit fontScale="90000"/>
          </a:bodyPr>
          <a:lstStyle/>
          <a:p>
            <a:r>
              <a:rPr lang="fr-FR" dirty="0"/>
              <a:t>L’encadrement : le directeur d’études </a:t>
            </a:r>
            <a:r>
              <a:rPr lang="fr-FR" sz="3100" dirty="0"/>
              <a:t>(</a:t>
            </a:r>
            <a:r>
              <a:rPr lang="fr-FR" sz="3100" dirty="0" err="1"/>
              <a:t>celine.rabin-richard@univ-tours.fr</a:t>
            </a:r>
            <a:r>
              <a:rPr lang="fr-FR" sz="3100" dirty="0"/>
              <a:t>)</a:t>
            </a:r>
          </a:p>
        </p:txBody>
      </p:sp>
      <p:graphicFrame>
        <p:nvGraphicFramePr>
          <p:cNvPr id="14" name="Espace réservé du contenu 2">
            <a:extLst>
              <a:ext uri="{FF2B5EF4-FFF2-40B4-BE49-F238E27FC236}">
                <a16:creationId xmlns="" xmlns:a16="http://schemas.microsoft.com/office/drawing/2014/main" id="{0091AB1A-80F8-4BBB-BAFE-D3AD294D6F5F}"/>
              </a:ext>
            </a:extLst>
          </p:cNvPr>
          <p:cNvGraphicFramePr>
            <a:graphicFrameLocks noGrp="1"/>
          </p:cNvGraphicFramePr>
          <p:nvPr>
            <p:ph idx="1"/>
            <p:extLst>
              <p:ext uri="{D42A27DB-BD31-4B8C-83A1-F6EECF244321}">
                <p14:modId xmlns:p14="http://schemas.microsoft.com/office/powerpoint/2010/main" val="156169823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4953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 xmlns:a16="http://schemas.microsoft.com/office/drawing/2014/main" id="{7B831B6F-405A-4B47-B9BB-5CA88F2858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texte, logo, Police, conception&#10;&#10;Description générée automatiquement">
            <a:extLst>
              <a:ext uri="{FF2B5EF4-FFF2-40B4-BE49-F238E27FC236}">
                <a16:creationId xmlns="" xmlns:a16="http://schemas.microsoft.com/office/drawing/2014/main" id="{1AD6AE43-4BD1-D145-BC4D-5522B7A04406}"/>
              </a:ext>
            </a:extLst>
          </p:cNvPr>
          <p:cNvPicPr>
            <a:picLocks noGrp="1" noChangeAspect="1"/>
          </p:cNvPicPr>
          <p:nvPr>
            <p:ph idx="4294967295"/>
          </p:nvPr>
        </p:nvPicPr>
        <p:blipFill>
          <a:blip r:embed="rId2"/>
          <a:stretch>
            <a:fillRect/>
          </a:stretch>
        </p:blipFill>
        <p:spPr>
          <a:xfrm>
            <a:off x="573741" y="1785601"/>
            <a:ext cx="2526726" cy="3286798"/>
          </a:xfrm>
          <a:prstGeom prst="rect">
            <a:avLst/>
          </a:prstGeom>
        </p:spPr>
      </p:pic>
      <p:sp>
        <p:nvSpPr>
          <p:cNvPr id="34" name="Freeform: Shape 33">
            <a:extLst>
              <a:ext uri="{FF2B5EF4-FFF2-40B4-BE49-F238E27FC236}">
                <a16:creationId xmlns="" xmlns:a16="http://schemas.microsoft.com/office/drawing/2014/main" id="{15109354-9C5D-4F8C-B0E6-D1043C7BF2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72494" y="0"/>
            <a:ext cx="5671506"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re 1">
            <a:extLst>
              <a:ext uri="{FF2B5EF4-FFF2-40B4-BE49-F238E27FC236}">
                <a16:creationId xmlns="" xmlns:a16="http://schemas.microsoft.com/office/drawing/2014/main" id="{7206D4C5-7543-4C4F-94A7-9560D375B766}"/>
              </a:ext>
            </a:extLst>
          </p:cNvPr>
          <p:cNvSpPr>
            <a:spLocks noGrp="1"/>
          </p:cNvSpPr>
          <p:nvPr>
            <p:ph type="title"/>
          </p:nvPr>
        </p:nvSpPr>
        <p:spPr>
          <a:xfrm>
            <a:off x="4319515" y="457201"/>
            <a:ext cx="4002953" cy="1835911"/>
          </a:xfrm>
        </p:spPr>
        <p:txBody>
          <a:bodyPr vert="horz" lIns="91440" tIns="45720" rIns="91440" bIns="45720" rtlCol="0" anchor="b">
            <a:normAutofit/>
          </a:bodyPr>
          <a:lstStyle/>
          <a:p>
            <a:pPr algn="l" defTabSz="914400">
              <a:lnSpc>
                <a:spcPct val="90000"/>
              </a:lnSpc>
            </a:pPr>
            <a:r>
              <a:rPr lang="en-US" sz="2200" kern="1200">
                <a:solidFill>
                  <a:srgbClr val="FFFFFF"/>
                </a:solidFill>
                <a:latin typeface="+mj-lt"/>
                <a:ea typeface="+mj-ea"/>
                <a:cs typeface="+mj-cs"/>
              </a:rPr>
              <a:t>Le contrat d’études :</a:t>
            </a:r>
            <a:br>
              <a:rPr lang="en-US" sz="2200" kern="1200">
                <a:solidFill>
                  <a:srgbClr val="FFFFFF"/>
                </a:solidFill>
                <a:latin typeface="+mj-lt"/>
                <a:ea typeface="+mj-ea"/>
                <a:cs typeface="+mj-cs"/>
              </a:rPr>
            </a:br>
            <a:r>
              <a:rPr lang="en-US" sz="2200" kern="1200">
                <a:solidFill>
                  <a:srgbClr val="FFFFFF"/>
                </a:solidFill>
                <a:latin typeface="+mj-lt"/>
                <a:ea typeface="+mj-ea"/>
                <a:cs typeface="+mj-cs"/>
              </a:rPr>
              <a:t/>
            </a:r>
            <a:br>
              <a:rPr lang="en-US" sz="2200" kern="1200">
                <a:solidFill>
                  <a:srgbClr val="FFFFFF"/>
                </a:solidFill>
                <a:latin typeface="+mj-lt"/>
                <a:ea typeface="+mj-ea"/>
                <a:cs typeface="+mj-cs"/>
              </a:rPr>
            </a:br>
            <a:r>
              <a:rPr lang="en-US" sz="2200" kern="1200">
                <a:solidFill>
                  <a:srgbClr val="FFFFFF"/>
                </a:solidFill>
                <a:latin typeface="+mj-lt"/>
                <a:ea typeface="+mj-ea"/>
                <a:cs typeface="+mj-cs"/>
              </a:rPr>
              <a:t>Envoi d’un mail vous permettant d’accéder à votre contrat lors de la première semaine de cours.</a:t>
            </a:r>
          </a:p>
        </p:txBody>
      </p:sp>
      <p:sp>
        <p:nvSpPr>
          <p:cNvPr id="36" name="sketch line">
            <a:extLst>
              <a:ext uri="{FF2B5EF4-FFF2-40B4-BE49-F238E27FC236}">
                <a16:creationId xmlns="" xmlns:a16="http://schemas.microsoft.com/office/drawing/2014/main" id="{49B530FE-A87D-41A0-A920-ADC6539EA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19514" y="2560829"/>
            <a:ext cx="3771900" cy="18288"/>
          </a:xfrm>
          <a:custGeom>
            <a:avLst/>
            <a:gdLst>
              <a:gd name="connsiteX0" fmla="*/ 0 w 3771900"/>
              <a:gd name="connsiteY0" fmla="*/ 0 h 18288"/>
              <a:gd name="connsiteX1" fmla="*/ 704088 w 3771900"/>
              <a:gd name="connsiteY1" fmla="*/ 0 h 18288"/>
              <a:gd name="connsiteX2" fmla="*/ 1370457 w 3771900"/>
              <a:gd name="connsiteY2" fmla="*/ 0 h 18288"/>
              <a:gd name="connsiteX3" fmla="*/ 2036826 w 3771900"/>
              <a:gd name="connsiteY3" fmla="*/ 0 h 18288"/>
              <a:gd name="connsiteX4" fmla="*/ 2552319 w 3771900"/>
              <a:gd name="connsiteY4" fmla="*/ 0 h 18288"/>
              <a:gd name="connsiteX5" fmla="*/ 3105531 w 3771900"/>
              <a:gd name="connsiteY5" fmla="*/ 0 h 18288"/>
              <a:gd name="connsiteX6" fmla="*/ 3771900 w 3771900"/>
              <a:gd name="connsiteY6" fmla="*/ 0 h 18288"/>
              <a:gd name="connsiteX7" fmla="*/ 3771900 w 3771900"/>
              <a:gd name="connsiteY7" fmla="*/ 18288 h 18288"/>
              <a:gd name="connsiteX8" fmla="*/ 3143250 w 3771900"/>
              <a:gd name="connsiteY8" fmla="*/ 18288 h 18288"/>
              <a:gd name="connsiteX9" fmla="*/ 2627757 w 3771900"/>
              <a:gd name="connsiteY9" fmla="*/ 18288 h 18288"/>
              <a:gd name="connsiteX10" fmla="*/ 2112264 w 3771900"/>
              <a:gd name="connsiteY10" fmla="*/ 18288 h 18288"/>
              <a:gd name="connsiteX11" fmla="*/ 1445895 w 3771900"/>
              <a:gd name="connsiteY11" fmla="*/ 18288 h 18288"/>
              <a:gd name="connsiteX12" fmla="*/ 892683 w 3771900"/>
              <a:gd name="connsiteY12" fmla="*/ 18288 h 18288"/>
              <a:gd name="connsiteX13" fmla="*/ 0 w 3771900"/>
              <a:gd name="connsiteY13" fmla="*/ 18288 h 18288"/>
              <a:gd name="connsiteX14" fmla="*/ 0 w 3771900"/>
              <a:gd name="connsiteY14" fmla="*/ 0 h 18288"/>
              <a:gd name="connsiteX0" fmla="*/ 0 w 3771900"/>
              <a:gd name="connsiteY0" fmla="*/ 0 h 18288"/>
              <a:gd name="connsiteX1" fmla="*/ 590931 w 3771900"/>
              <a:gd name="connsiteY1" fmla="*/ 0 h 18288"/>
              <a:gd name="connsiteX2" fmla="*/ 1106424 w 3771900"/>
              <a:gd name="connsiteY2" fmla="*/ 0 h 18288"/>
              <a:gd name="connsiteX3" fmla="*/ 1810512 w 3771900"/>
              <a:gd name="connsiteY3" fmla="*/ 0 h 18288"/>
              <a:gd name="connsiteX4" fmla="*/ 2401443 w 3771900"/>
              <a:gd name="connsiteY4" fmla="*/ 0 h 18288"/>
              <a:gd name="connsiteX5" fmla="*/ 2992374 w 3771900"/>
              <a:gd name="connsiteY5" fmla="*/ 0 h 18288"/>
              <a:gd name="connsiteX6" fmla="*/ 3771900 w 3771900"/>
              <a:gd name="connsiteY6" fmla="*/ 0 h 18288"/>
              <a:gd name="connsiteX7" fmla="*/ 3771900 w 3771900"/>
              <a:gd name="connsiteY7" fmla="*/ 18288 h 18288"/>
              <a:gd name="connsiteX8" fmla="*/ 3143250 w 3771900"/>
              <a:gd name="connsiteY8" fmla="*/ 18288 h 18288"/>
              <a:gd name="connsiteX9" fmla="*/ 2627757 w 3771900"/>
              <a:gd name="connsiteY9" fmla="*/ 18288 h 18288"/>
              <a:gd name="connsiteX10" fmla="*/ 1999107 w 3771900"/>
              <a:gd name="connsiteY10" fmla="*/ 18288 h 18288"/>
              <a:gd name="connsiteX11" fmla="*/ 1370457 w 3771900"/>
              <a:gd name="connsiteY11" fmla="*/ 18288 h 18288"/>
              <a:gd name="connsiteX12" fmla="*/ 779526 w 3771900"/>
              <a:gd name="connsiteY12" fmla="*/ 18288 h 18288"/>
              <a:gd name="connsiteX13" fmla="*/ 0 w 3771900"/>
              <a:gd name="connsiteY13" fmla="*/ 18288 h 18288"/>
              <a:gd name="connsiteX14" fmla="*/ 0 w 37719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8288"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609" y="9035"/>
                  <a:pt x="3771801" y="15148"/>
                  <a:pt x="3771900" y="18288"/>
                </a:cubicBezTo>
                <a:cubicBezTo>
                  <a:pt x="3457794" y="19957"/>
                  <a:pt x="3415448" y="-15179"/>
                  <a:pt x="3143250" y="18288"/>
                </a:cubicBezTo>
                <a:cubicBezTo>
                  <a:pt x="2866953" y="44091"/>
                  <a:pt x="2852564" y="22861"/>
                  <a:pt x="2627757" y="18288"/>
                </a:cubicBezTo>
                <a:cubicBezTo>
                  <a:pt x="2412632" y="15061"/>
                  <a:pt x="2228768" y="-1260"/>
                  <a:pt x="2112264" y="18288"/>
                </a:cubicBezTo>
                <a:cubicBezTo>
                  <a:pt x="1975640" y="66897"/>
                  <a:pt x="1635725" y="-13484"/>
                  <a:pt x="1445895" y="18288"/>
                </a:cubicBezTo>
                <a:cubicBezTo>
                  <a:pt x="1247266" y="8685"/>
                  <a:pt x="1124650" y="19647"/>
                  <a:pt x="892683" y="18288"/>
                </a:cubicBezTo>
                <a:cubicBezTo>
                  <a:pt x="637653" y="4646"/>
                  <a:pt x="185278" y="-30427"/>
                  <a:pt x="0" y="18288"/>
                </a:cubicBezTo>
                <a:cubicBezTo>
                  <a:pt x="-470" y="12661"/>
                  <a:pt x="773" y="6041"/>
                  <a:pt x="0" y="0"/>
                </a:cubicBezTo>
                <a:close/>
              </a:path>
              <a:path w="3771900" h="18288"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420" y="6734"/>
                  <a:pt x="3771655" y="13051"/>
                  <a:pt x="3771900" y="18288"/>
                </a:cubicBezTo>
                <a:cubicBezTo>
                  <a:pt x="3462953" y="18781"/>
                  <a:pt x="3361132" y="1005"/>
                  <a:pt x="3143250" y="18288"/>
                </a:cubicBezTo>
                <a:cubicBezTo>
                  <a:pt x="2921481" y="34309"/>
                  <a:pt x="2854045" y="33328"/>
                  <a:pt x="2627757" y="18288"/>
                </a:cubicBezTo>
                <a:cubicBezTo>
                  <a:pt x="2409270" y="9750"/>
                  <a:pt x="2187246" y="-7226"/>
                  <a:pt x="1999107" y="18288"/>
                </a:cubicBezTo>
                <a:cubicBezTo>
                  <a:pt x="1815666" y="58826"/>
                  <a:pt x="1527808" y="-26152"/>
                  <a:pt x="1370457" y="18288"/>
                </a:cubicBezTo>
                <a:cubicBezTo>
                  <a:pt x="1214923" y="5764"/>
                  <a:pt x="1016212" y="-1456"/>
                  <a:pt x="779526" y="18288"/>
                </a:cubicBezTo>
                <a:cubicBezTo>
                  <a:pt x="536663" y="13268"/>
                  <a:pt x="178663" y="4126"/>
                  <a:pt x="0" y="18288"/>
                </a:cubicBezTo>
                <a:cubicBezTo>
                  <a:pt x="675" y="10011"/>
                  <a:pt x="125" y="8388"/>
                  <a:pt x="0" y="0"/>
                </a:cubicBezTo>
                <a:close/>
              </a:path>
              <a:path w="3771900" h="18288"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328" y="8167"/>
                  <a:pt x="3771537" y="15177"/>
                  <a:pt x="3771900" y="18288"/>
                </a:cubicBezTo>
                <a:cubicBezTo>
                  <a:pt x="3464839" y="21068"/>
                  <a:pt x="3426011" y="-5801"/>
                  <a:pt x="3143250" y="18288"/>
                </a:cubicBezTo>
                <a:cubicBezTo>
                  <a:pt x="2863841" y="43255"/>
                  <a:pt x="2853465" y="28308"/>
                  <a:pt x="2627757" y="18288"/>
                </a:cubicBezTo>
                <a:cubicBezTo>
                  <a:pt x="2409491" y="18900"/>
                  <a:pt x="2243209" y="25448"/>
                  <a:pt x="2112264" y="18288"/>
                </a:cubicBezTo>
                <a:cubicBezTo>
                  <a:pt x="1997644" y="61180"/>
                  <a:pt x="1680001" y="64423"/>
                  <a:pt x="1445895" y="18288"/>
                </a:cubicBezTo>
                <a:cubicBezTo>
                  <a:pt x="1252635" y="3548"/>
                  <a:pt x="1127940" y="-648"/>
                  <a:pt x="892683" y="18288"/>
                </a:cubicBezTo>
                <a:cubicBezTo>
                  <a:pt x="631867" y="19114"/>
                  <a:pt x="176899" y="-29012"/>
                  <a:pt x="0" y="18288"/>
                </a:cubicBezTo>
                <a:cubicBezTo>
                  <a:pt x="-201" y="11951"/>
                  <a:pt x="215" y="4870"/>
                  <a:pt x="0" y="0"/>
                </a:cubicBezTo>
                <a:close/>
              </a:path>
            </a:pathLst>
          </a:custGeom>
          <a:solidFill>
            <a:srgbClr val="FFFFFF"/>
          </a:solidFill>
          <a:ln w="38100" cap="rnd">
            <a:solidFill>
              <a:srgbClr val="FFFFFF"/>
            </a:solidFill>
            <a:round/>
            <a:extLst>
              <a:ext uri="{C807C97D-BFC1-408E-A445-0C87EB9F89A2}">
                <ask:lineSketchStyleProps xmlns="" xmlns:ask="http://schemas.microsoft.com/office/drawing/2018/sketchyshapes" sd="1219033472">
                  <a:custGeom>
                    <a:avLst/>
                    <a:gdLst>
                      <a:gd name="connsiteX0" fmla="*/ 0 w 3771900"/>
                      <a:gd name="connsiteY0" fmla="*/ 0 h 18288"/>
                      <a:gd name="connsiteX1" fmla="*/ 704088 w 3771900"/>
                      <a:gd name="connsiteY1" fmla="*/ 0 h 18288"/>
                      <a:gd name="connsiteX2" fmla="*/ 1370457 w 3771900"/>
                      <a:gd name="connsiteY2" fmla="*/ 0 h 18288"/>
                      <a:gd name="connsiteX3" fmla="*/ 2036826 w 3771900"/>
                      <a:gd name="connsiteY3" fmla="*/ 0 h 18288"/>
                      <a:gd name="connsiteX4" fmla="*/ 2552319 w 3771900"/>
                      <a:gd name="connsiteY4" fmla="*/ 0 h 18288"/>
                      <a:gd name="connsiteX5" fmla="*/ 3105531 w 3771900"/>
                      <a:gd name="connsiteY5" fmla="*/ 0 h 18288"/>
                      <a:gd name="connsiteX6" fmla="*/ 3771900 w 3771900"/>
                      <a:gd name="connsiteY6" fmla="*/ 0 h 18288"/>
                      <a:gd name="connsiteX7" fmla="*/ 3771900 w 3771900"/>
                      <a:gd name="connsiteY7" fmla="*/ 18288 h 18288"/>
                      <a:gd name="connsiteX8" fmla="*/ 3143250 w 3771900"/>
                      <a:gd name="connsiteY8" fmla="*/ 18288 h 18288"/>
                      <a:gd name="connsiteX9" fmla="*/ 2627757 w 3771900"/>
                      <a:gd name="connsiteY9" fmla="*/ 18288 h 18288"/>
                      <a:gd name="connsiteX10" fmla="*/ 2112264 w 3771900"/>
                      <a:gd name="connsiteY10" fmla="*/ 18288 h 18288"/>
                      <a:gd name="connsiteX11" fmla="*/ 1445895 w 3771900"/>
                      <a:gd name="connsiteY11" fmla="*/ 18288 h 18288"/>
                      <a:gd name="connsiteX12" fmla="*/ 892683 w 3771900"/>
                      <a:gd name="connsiteY12" fmla="*/ 18288 h 18288"/>
                      <a:gd name="connsiteX13" fmla="*/ 0 w 3771900"/>
                      <a:gd name="connsiteY13" fmla="*/ 18288 h 18288"/>
                      <a:gd name="connsiteX14" fmla="*/ 0 w 37719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8288"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400" y="8855"/>
                          <a:pt x="3772009" y="14521"/>
                          <a:pt x="3771900" y="18288"/>
                        </a:cubicBezTo>
                        <a:cubicBezTo>
                          <a:pt x="3458898" y="17742"/>
                          <a:pt x="3421743" y="-6827"/>
                          <a:pt x="3143250" y="18288"/>
                        </a:cubicBezTo>
                        <a:cubicBezTo>
                          <a:pt x="2864757" y="43403"/>
                          <a:pt x="2852800" y="27764"/>
                          <a:pt x="2627757" y="18288"/>
                        </a:cubicBezTo>
                        <a:cubicBezTo>
                          <a:pt x="2402714" y="8812"/>
                          <a:pt x="2240384" y="-3809"/>
                          <a:pt x="2112264" y="18288"/>
                        </a:cubicBezTo>
                        <a:cubicBezTo>
                          <a:pt x="1984144" y="40385"/>
                          <a:pt x="1648028" y="25259"/>
                          <a:pt x="1445895" y="18288"/>
                        </a:cubicBezTo>
                        <a:cubicBezTo>
                          <a:pt x="1243762" y="11317"/>
                          <a:pt x="1123026" y="22466"/>
                          <a:pt x="892683" y="18288"/>
                        </a:cubicBezTo>
                        <a:cubicBezTo>
                          <a:pt x="662340" y="14110"/>
                          <a:pt x="180978" y="-26198"/>
                          <a:pt x="0" y="18288"/>
                        </a:cubicBezTo>
                        <a:cubicBezTo>
                          <a:pt x="683" y="12014"/>
                          <a:pt x="724" y="5908"/>
                          <a:pt x="0" y="0"/>
                        </a:cubicBezTo>
                        <a:close/>
                      </a:path>
                      <a:path w="3771900" h="18288"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002" y="7180"/>
                          <a:pt x="3772069" y="13790"/>
                          <a:pt x="3771900" y="18288"/>
                        </a:cubicBezTo>
                        <a:cubicBezTo>
                          <a:pt x="3466427" y="17166"/>
                          <a:pt x="3360902" y="-2444"/>
                          <a:pt x="3143250" y="18288"/>
                        </a:cubicBezTo>
                        <a:cubicBezTo>
                          <a:pt x="2925598" y="39020"/>
                          <a:pt x="2852709" y="34774"/>
                          <a:pt x="2627757" y="18288"/>
                        </a:cubicBezTo>
                        <a:cubicBezTo>
                          <a:pt x="2402805" y="1802"/>
                          <a:pt x="2156087" y="-12568"/>
                          <a:pt x="1999107" y="18288"/>
                        </a:cubicBezTo>
                        <a:cubicBezTo>
                          <a:pt x="1842127" y="49144"/>
                          <a:pt x="1528676" y="3672"/>
                          <a:pt x="1370457" y="18288"/>
                        </a:cubicBezTo>
                        <a:cubicBezTo>
                          <a:pt x="1212238" y="32905"/>
                          <a:pt x="1007440" y="24475"/>
                          <a:pt x="779526" y="18288"/>
                        </a:cubicBezTo>
                        <a:cubicBezTo>
                          <a:pt x="551612" y="12101"/>
                          <a:pt x="175765" y="8638"/>
                          <a:pt x="0" y="18288"/>
                        </a:cubicBezTo>
                        <a:cubicBezTo>
                          <a:pt x="571" y="10093"/>
                          <a:pt x="-125" y="840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692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D717E049-F5C5-8145-98E7-CF4E07D09D9C}"/>
              </a:ext>
            </a:extLst>
          </p:cNvPr>
          <p:cNvSpPr>
            <a:spLocks noGrp="1"/>
          </p:cNvSpPr>
          <p:nvPr>
            <p:ph type="title"/>
          </p:nvPr>
        </p:nvSpPr>
        <p:spPr>
          <a:xfrm>
            <a:off x="429369" y="238539"/>
            <a:ext cx="8263890" cy="1434415"/>
          </a:xfrm>
        </p:spPr>
        <p:txBody>
          <a:bodyPr anchor="b">
            <a:normAutofit/>
          </a:bodyPr>
          <a:lstStyle/>
          <a:p>
            <a:r>
              <a:rPr lang="fr-FR" sz="4700"/>
              <a:t>Autre outil essentiel : ESCALE</a:t>
            </a:r>
          </a:p>
        </p:txBody>
      </p:sp>
      <p:sp>
        <p:nvSpPr>
          <p:cNvPr id="14" name="sketchy line">
            <a:extLst>
              <a:ext uri="{FF2B5EF4-FFF2-40B4-BE49-F238E27FC236}">
                <a16:creationId xmlns=""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 xmlns:a16="http://schemas.microsoft.com/office/drawing/2014/main" id="{388ABAB1-8D04-436B-2D2D-8B4244AF4890}"/>
              </a:ext>
            </a:extLst>
          </p:cNvPr>
          <p:cNvSpPr>
            <a:spLocks noGrp="1"/>
          </p:cNvSpPr>
          <p:nvPr>
            <p:ph idx="1"/>
          </p:nvPr>
        </p:nvSpPr>
        <p:spPr>
          <a:xfrm>
            <a:off x="429369" y="2071316"/>
            <a:ext cx="5035164" cy="4119172"/>
          </a:xfrm>
        </p:spPr>
        <p:txBody>
          <a:bodyPr anchor="t">
            <a:normAutofit/>
          </a:bodyPr>
          <a:lstStyle/>
          <a:p>
            <a:pPr algn="just"/>
            <a:r>
              <a:rPr lang="en-US" sz="2800" dirty="0" err="1"/>
              <a:t>Plateforme</a:t>
            </a:r>
            <a:r>
              <a:rPr lang="en-US" sz="2800" dirty="0"/>
              <a:t> sur </a:t>
            </a:r>
            <a:r>
              <a:rPr lang="en-US" sz="2800" dirty="0" err="1"/>
              <a:t>laquelle</a:t>
            </a:r>
            <a:r>
              <a:rPr lang="en-US" sz="2800" dirty="0"/>
              <a:t> </a:t>
            </a:r>
            <a:r>
              <a:rPr lang="en-US" sz="2800" dirty="0" err="1"/>
              <a:t>seront</a:t>
            </a:r>
            <a:r>
              <a:rPr lang="en-US" sz="2800" dirty="0"/>
              <a:t> </a:t>
            </a:r>
            <a:r>
              <a:rPr lang="en-US" sz="2800" dirty="0" err="1"/>
              <a:t>centralisées</a:t>
            </a:r>
            <a:r>
              <a:rPr lang="en-US" sz="2800" dirty="0"/>
              <a:t> </a:t>
            </a:r>
            <a:r>
              <a:rPr lang="en-US" sz="2800" dirty="0" err="1"/>
              <a:t>vos</a:t>
            </a:r>
            <a:r>
              <a:rPr lang="en-US" sz="2800" dirty="0"/>
              <a:t> </a:t>
            </a:r>
            <a:r>
              <a:rPr lang="en-US" sz="2800" dirty="0" err="1"/>
              <a:t>informations</a:t>
            </a:r>
            <a:r>
              <a:rPr lang="en-US" sz="2800" dirty="0"/>
              <a:t> et </a:t>
            </a:r>
            <a:r>
              <a:rPr lang="en-US" sz="2800" dirty="0" err="1"/>
              <a:t>à</a:t>
            </a:r>
            <a:r>
              <a:rPr lang="en-US" sz="2800" dirty="0"/>
              <a:t> </a:t>
            </a:r>
            <a:r>
              <a:rPr lang="en-US" sz="2800" dirty="0" err="1"/>
              <a:t>partir</a:t>
            </a:r>
            <a:r>
              <a:rPr lang="en-US" sz="2800" dirty="0"/>
              <a:t> de </a:t>
            </a:r>
            <a:r>
              <a:rPr lang="en-US" sz="2800" dirty="0" err="1"/>
              <a:t>laquelle</a:t>
            </a:r>
            <a:r>
              <a:rPr lang="en-US" sz="2800" dirty="0"/>
              <a:t> </a:t>
            </a:r>
            <a:r>
              <a:rPr lang="en-US" sz="2800" dirty="0" err="1"/>
              <a:t>vous</a:t>
            </a:r>
            <a:r>
              <a:rPr lang="en-US" sz="2800" dirty="0"/>
              <a:t> </a:t>
            </a:r>
            <a:r>
              <a:rPr lang="en-US" sz="2800" dirty="0" err="1"/>
              <a:t>pourrez</a:t>
            </a:r>
            <a:r>
              <a:rPr lang="en-US" sz="2800" dirty="0"/>
              <a:t> </a:t>
            </a:r>
            <a:r>
              <a:rPr lang="en-US" sz="2800" dirty="0" err="1"/>
              <a:t>voir</a:t>
            </a:r>
            <a:r>
              <a:rPr lang="en-US" sz="2800" dirty="0"/>
              <a:t> </a:t>
            </a:r>
            <a:r>
              <a:rPr lang="en-US" sz="2800" dirty="0" err="1"/>
              <a:t>mes</a:t>
            </a:r>
            <a:r>
              <a:rPr lang="en-US" sz="2800" dirty="0"/>
              <a:t> </a:t>
            </a:r>
            <a:r>
              <a:rPr lang="en-US" sz="2800" dirty="0" err="1"/>
              <a:t>disponibilités</a:t>
            </a:r>
            <a:r>
              <a:rPr lang="en-US" sz="2800" dirty="0"/>
              <a:t> pour prendre </a:t>
            </a:r>
            <a:r>
              <a:rPr lang="en-US" sz="2800" dirty="0" err="1"/>
              <a:t>rendez-vous</a:t>
            </a:r>
            <a:r>
              <a:rPr lang="en-US" sz="2800" dirty="0"/>
              <a:t>.</a:t>
            </a:r>
          </a:p>
        </p:txBody>
      </p:sp>
      <p:pic>
        <p:nvPicPr>
          <p:cNvPr id="5" name="Espace réservé du contenu 4" descr="Une image contenant conception, épingle à nourrice&#10;&#10;Description générée automatiquement">
            <a:extLst>
              <a:ext uri="{FF2B5EF4-FFF2-40B4-BE49-F238E27FC236}">
                <a16:creationId xmlns="" xmlns:a16="http://schemas.microsoft.com/office/drawing/2014/main" id="{B19C44F1-99B4-D846-B86F-A6148AD51FC6}"/>
              </a:ext>
            </a:extLst>
          </p:cNvPr>
          <p:cNvPicPr>
            <a:picLocks noChangeAspect="1"/>
          </p:cNvPicPr>
          <p:nvPr/>
        </p:nvPicPr>
        <p:blipFill rotWithShape="1">
          <a:blip r:embed="rId2"/>
          <a:srcRect l="12791" r="8854" b="-1"/>
          <a:stretch/>
        </p:blipFill>
        <p:spPr>
          <a:xfrm>
            <a:off x="5756743" y="2093976"/>
            <a:ext cx="2955798" cy="4096512"/>
          </a:xfrm>
          <a:prstGeom prst="rect">
            <a:avLst/>
          </a:prstGeom>
        </p:spPr>
      </p:pic>
    </p:spTree>
    <p:extLst>
      <p:ext uri="{BB962C8B-B14F-4D97-AF65-F5344CB8AC3E}">
        <p14:creationId xmlns:p14="http://schemas.microsoft.com/office/powerpoint/2010/main" val="4118797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2AEE822-1EA7-FA45-A5B7-6561BF215414}"/>
              </a:ext>
            </a:extLst>
          </p:cNvPr>
          <p:cNvSpPr>
            <a:spLocks noGrp="1"/>
          </p:cNvSpPr>
          <p:nvPr>
            <p:ph type="title"/>
          </p:nvPr>
        </p:nvSpPr>
        <p:spPr>
          <a:solidFill>
            <a:schemeClr val="accent2">
              <a:lumMod val="40000"/>
              <a:lumOff val="60000"/>
            </a:schemeClr>
          </a:solidFill>
        </p:spPr>
        <p:txBody>
          <a:bodyPr>
            <a:normAutofit fontScale="90000"/>
          </a:bodyPr>
          <a:lstStyle/>
          <a:p>
            <a:r>
              <a:rPr lang="fr-FR" sz="3200" dirty="0">
                <a:latin typeface="Arial" panose="020B0604020202020204" pitchFamily="34" charset="0"/>
              </a:rPr>
              <a:t/>
            </a:r>
            <a:br>
              <a:rPr lang="fr-FR" sz="3200" dirty="0">
                <a:latin typeface="Arial" panose="020B0604020202020204" pitchFamily="34" charset="0"/>
              </a:rPr>
            </a:br>
            <a:r>
              <a:rPr lang="fr-FR" sz="3200" dirty="0">
                <a:latin typeface="Arial" panose="020B0604020202020204" pitchFamily="34" charset="0"/>
              </a:rPr>
              <a:t>Premiers conseils pour réussir votre année</a:t>
            </a:r>
            <a:r>
              <a:rPr lang="fr-FR" dirty="0">
                <a:solidFill>
                  <a:srgbClr val="FFFFFF"/>
                </a:solidFill>
                <a:latin typeface="Arial" panose="020B0604020202020204" pitchFamily="34" charset="0"/>
              </a:rPr>
              <a:t/>
            </a:r>
            <a:br>
              <a:rPr lang="fr-FR" dirty="0">
                <a:solidFill>
                  <a:srgbClr val="FFFFFF"/>
                </a:solidFill>
                <a:latin typeface="Arial" panose="020B0604020202020204" pitchFamily="34" charset="0"/>
              </a:rPr>
            </a:br>
            <a:endParaRPr lang="fr-FR" dirty="0"/>
          </a:p>
        </p:txBody>
      </p:sp>
      <p:pic>
        <p:nvPicPr>
          <p:cNvPr id="5" name="Espace réservé du contenu 4">
            <a:extLst>
              <a:ext uri="{FF2B5EF4-FFF2-40B4-BE49-F238E27FC236}">
                <a16:creationId xmlns="" xmlns:a16="http://schemas.microsoft.com/office/drawing/2014/main" id="{031D93D2-B5C2-E34C-9D7A-25BBE1F1A00F}"/>
              </a:ext>
            </a:extLst>
          </p:cNvPr>
          <p:cNvPicPr>
            <a:picLocks noGrp="1" noChangeAspect="1"/>
          </p:cNvPicPr>
          <p:nvPr>
            <p:ph idx="1"/>
          </p:nvPr>
        </p:nvPicPr>
        <p:blipFill>
          <a:blip r:embed="rId2"/>
          <a:stretch>
            <a:fillRect/>
          </a:stretch>
        </p:blipFill>
        <p:spPr>
          <a:xfrm>
            <a:off x="2025748" y="1722251"/>
            <a:ext cx="4961978" cy="4172112"/>
          </a:xfrm>
        </p:spPr>
      </p:pic>
    </p:spTree>
    <p:extLst>
      <p:ext uri="{BB962C8B-B14F-4D97-AF65-F5344CB8AC3E}">
        <p14:creationId xmlns:p14="http://schemas.microsoft.com/office/powerpoint/2010/main" val="3818652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3B021B3-DE93-4AB7-8A18-CF5F1CED88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68C3D5DC-926C-6642-B12A-EEA6DFD3E5F8}"/>
              </a:ext>
            </a:extLst>
          </p:cNvPr>
          <p:cNvSpPr>
            <a:spLocks noGrp="1"/>
          </p:cNvSpPr>
          <p:nvPr>
            <p:ph type="title"/>
          </p:nvPr>
        </p:nvSpPr>
        <p:spPr>
          <a:xfrm>
            <a:off x="630936" y="256032"/>
            <a:ext cx="7879842" cy="1014984"/>
          </a:xfrm>
          <a:solidFill>
            <a:srgbClr val="E6B9B8"/>
          </a:solidFill>
        </p:spPr>
        <p:txBody>
          <a:bodyPr anchor="b">
            <a:normAutofit/>
          </a:bodyPr>
          <a:lstStyle/>
          <a:p>
            <a:r>
              <a:rPr lang="fr-FR" dirty="0"/>
              <a:t>La formation en L1</a:t>
            </a:r>
          </a:p>
        </p:txBody>
      </p:sp>
      <p:sp>
        <p:nvSpPr>
          <p:cNvPr id="11" name="Rectangle 10">
            <a:extLst>
              <a:ext uri="{FF2B5EF4-FFF2-40B4-BE49-F238E27FC236}">
                <a16:creationId xmlns="" xmlns:a16="http://schemas.microsoft.com/office/drawing/2014/main" id="{52D502E5-F6B4-4D58-B4AE-FC466FF15E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 xmlns:a16="http://schemas.microsoft.com/office/drawing/2014/main" id="{9DECDBF4-02B6-4BB4-B65B-B8107AD6A9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Espace réservé du contenu 2">
            <a:extLst>
              <a:ext uri="{FF2B5EF4-FFF2-40B4-BE49-F238E27FC236}">
                <a16:creationId xmlns="" xmlns:a16="http://schemas.microsoft.com/office/drawing/2014/main" id="{7A29107C-28A5-4495-8DEF-8D86B1B56020}"/>
              </a:ext>
            </a:extLst>
          </p:cNvPr>
          <p:cNvGraphicFramePr>
            <a:graphicFrameLocks noGrp="1"/>
          </p:cNvGraphicFramePr>
          <p:nvPr>
            <p:ph idx="1"/>
            <p:extLst>
              <p:ext uri="{D42A27DB-BD31-4B8C-83A1-F6EECF244321}">
                <p14:modId xmlns:p14="http://schemas.microsoft.com/office/powerpoint/2010/main" val="2735988650"/>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837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4DCF5947-EDA3-F641-B756-859DC6188E52}"/>
              </a:ext>
            </a:extLst>
          </p:cNvPr>
          <p:cNvSpPr>
            <a:spLocks noGrp="1"/>
          </p:cNvSpPr>
          <p:nvPr>
            <p:ph type="title"/>
          </p:nvPr>
        </p:nvSpPr>
        <p:spPr>
          <a:xfrm>
            <a:off x="515125" y="1153572"/>
            <a:ext cx="2400300" cy="4461163"/>
          </a:xfrm>
        </p:spPr>
        <p:txBody>
          <a:bodyPr>
            <a:normAutofit/>
          </a:bodyPr>
          <a:lstStyle/>
          <a:p>
            <a:r>
              <a:rPr lang="fr-FR" dirty="0">
                <a:solidFill>
                  <a:srgbClr val="FFFFFF"/>
                </a:solidFill>
              </a:rPr>
              <a:t>L1</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85AC4D12-51EE-EC48-9541-A4D44262949B}"/>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fontScale="92500" lnSpcReduction="20000"/>
          </a:bodyPr>
          <a:lstStyle/>
          <a:p>
            <a:pPr>
              <a:lnSpc>
                <a:spcPct val="90000"/>
              </a:lnSpc>
            </a:pPr>
            <a:endParaRPr lang="fr-FR" sz="3000" dirty="0"/>
          </a:p>
          <a:p>
            <a:pPr>
              <a:lnSpc>
                <a:spcPct val="90000"/>
              </a:lnSpc>
            </a:pPr>
            <a:r>
              <a:rPr lang="fr-FR" sz="3000" dirty="0"/>
              <a:t>Responsable de L1 et directrice d’études :</a:t>
            </a:r>
          </a:p>
          <a:p>
            <a:pPr marL="0" indent="0">
              <a:lnSpc>
                <a:spcPct val="90000"/>
              </a:lnSpc>
              <a:buNone/>
            </a:pPr>
            <a:r>
              <a:rPr lang="fr-FR" sz="3000" dirty="0"/>
              <a:t>    Céline Rabin-Richard</a:t>
            </a:r>
          </a:p>
          <a:p>
            <a:pPr marL="0" indent="0">
              <a:lnSpc>
                <a:spcPct val="90000"/>
              </a:lnSpc>
              <a:buNone/>
            </a:pPr>
            <a:r>
              <a:rPr lang="fr-FR" sz="3000" dirty="0"/>
              <a:t>    Bureau 11</a:t>
            </a:r>
          </a:p>
          <a:p>
            <a:pPr marL="0" indent="0">
              <a:lnSpc>
                <a:spcPct val="90000"/>
              </a:lnSpc>
              <a:buNone/>
            </a:pPr>
            <a:r>
              <a:rPr lang="fr-FR" sz="3000" dirty="0"/>
              <a:t>    </a:t>
            </a:r>
            <a:r>
              <a:rPr lang="fr-FR" sz="3000" dirty="0">
                <a:hlinkClick r:id="rId2"/>
              </a:rPr>
              <a:t>celine.rabin-richard@univ-tours.fr</a:t>
            </a:r>
            <a:endParaRPr lang="fr-FR" sz="3000" dirty="0"/>
          </a:p>
          <a:p>
            <a:pPr marL="0" indent="0">
              <a:lnSpc>
                <a:spcPct val="90000"/>
              </a:lnSpc>
              <a:buNone/>
            </a:pPr>
            <a:r>
              <a:rPr lang="fr-FR" sz="3000" dirty="0"/>
              <a:t>     </a:t>
            </a:r>
          </a:p>
          <a:p>
            <a:pPr marL="0" indent="0">
              <a:lnSpc>
                <a:spcPct val="90000"/>
              </a:lnSpc>
              <a:buNone/>
            </a:pPr>
            <a:endParaRPr lang="fr-FR" sz="3000" dirty="0"/>
          </a:p>
          <a:p>
            <a:pPr marL="0" indent="0" algn="just">
              <a:lnSpc>
                <a:spcPct val="90000"/>
              </a:lnSpc>
              <a:buNone/>
            </a:pPr>
            <a:r>
              <a:rPr lang="fr-FR" sz="3000" dirty="0"/>
              <a:t/>
            </a:r>
            <a:br>
              <a:rPr lang="fr-FR" sz="3000" dirty="0"/>
            </a:br>
            <a:r>
              <a:rPr lang="fr-FR" sz="3000" dirty="0"/>
              <a:t>N.B. : Les responsables du Département et les </a:t>
            </a:r>
            <a:r>
              <a:rPr lang="fr-FR" sz="3000" dirty="0" err="1"/>
              <a:t>enseignant.e.s</a:t>
            </a:r>
            <a:r>
              <a:rPr lang="fr-FR" sz="3000" dirty="0"/>
              <a:t> reçoivent les </a:t>
            </a:r>
            <a:r>
              <a:rPr lang="fr-FR" sz="3000" dirty="0" err="1"/>
              <a:t>étudiant.e.s</a:t>
            </a:r>
            <a:r>
              <a:rPr lang="fr-FR" sz="3000" dirty="0"/>
              <a:t> sur rendez-vous. Prendre rendez-vous via la plateforme Escale.</a:t>
            </a:r>
          </a:p>
          <a:p>
            <a:pPr marL="0" indent="0">
              <a:lnSpc>
                <a:spcPct val="90000"/>
              </a:lnSpc>
              <a:buNone/>
            </a:pPr>
            <a:endParaRPr lang="fr-FR" sz="3000" dirty="0"/>
          </a:p>
        </p:txBody>
      </p:sp>
    </p:spTree>
    <p:extLst>
      <p:ext uri="{BB962C8B-B14F-4D97-AF65-F5344CB8AC3E}">
        <p14:creationId xmlns:p14="http://schemas.microsoft.com/office/powerpoint/2010/main" val="3398141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07A4B928-13F9-3343-8F65-122491F95550}"/>
              </a:ext>
            </a:extLst>
          </p:cNvPr>
          <p:cNvSpPr>
            <a:spLocks noGrp="1"/>
          </p:cNvSpPr>
          <p:nvPr>
            <p:ph type="title"/>
          </p:nvPr>
        </p:nvSpPr>
        <p:spPr>
          <a:solidFill>
            <a:schemeClr val="accent2">
              <a:lumMod val="40000"/>
              <a:lumOff val="60000"/>
            </a:schemeClr>
          </a:solidFill>
        </p:spPr>
        <p:txBody>
          <a:bodyPr/>
          <a:lstStyle/>
          <a:p>
            <a:r>
              <a:rPr lang="fr-FR" dirty="0"/>
              <a:t>Une marche à franchir</a:t>
            </a:r>
          </a:p>
        </p:txBody>
      </p:sp>
      <p:pic>
        <p:nvPicPr>
          <p:cNvPr id="10" name="Espace réservé du contenu 9">
            <a:extLst>
              <a:ext uri="{FF2B5EF4-FFF2-40B4-BE49-F238E27FC236}">
                <a16:creationId xmlns="" xmlns:a16="http://schemas.microsoft.com/office/drawing/2014/main" id="{611C7D36-8415-2649-B75A-1CC8B5DED2BE}"/>
              </a:ext>
            </a:extLst>
          </p:cNvPr>
          <p:cNvPicPr>
            <a:picLocks noGrp="1" noChangeAspect="1"/>
          </p:cNvPicPr>
          <p:nvPr>
            <p:ph sz="half" idx="1"/>
          </p:nvPr>
        </p:nvPicPr>
        <p:blipFill>
          <a:blip r:embed="rId2"/>
          <a:stretch>
            <a:fillRect/>
          </a:stretch>
        </p:blipFill>
        <p:spPr>
          <a:xfrm>
            <a:off x="579434" y="2555081"/>
            <a:ext cx="3626806" cy="3049478"/>
          </a:xfrm>
        </p:spPr>
      </p:pic>
      <p:pic>
        <p:nvPicPr>
          <p:cNvPr id="8" name="Espace réservé du contenu 7">
            <a:extLst>
              <a:ext uri="{FF2B5EF4-FFF2-40B4-BE49-F238E27FC236}">
                <a16:creationId xmlns="" xmlns:a16="http://schemas.microsoft.com/office/drawing/2014/main" id="{42BCC0FC-F588-9643-B967-4CD483667A1D}"/>
              </a:ext>
            </a:extLst>
          </p:cNvPr>
          <p:cNvPicPr>
            <a:picLocks noGrp="1" noChangeAspect="1"/>
          </p:cNvPicPr>
          <p:nvPr>
            <p:ph sz="half" idx="2"/>
          </p:nvPr>
        </p:nvPicPr>
        <p:blipFill>
          <a:blip r:embed="rId3">
            <a:extLst>
              <a:ext uri="{96DAC541-7B7A-43D3-8B79-37D633B846F1}">
                <asvg:svgBlip xmlns="" xmlns:asvg="http://schemas.microsoft.com/office/drawing/2016/SVG/main" r:embed="rId4"/>
              </a:ext>
            </a:extLst>
          </a:blip>
          <a:stretch>
            <a:fillRect/>
          </a:stretch>
        </p:blipFill>
        <p:spPr>
          <a:xfrm>
            <a:off x="4790881" y="1600200"/>
            <a:ext cx="3753237" cy="4525963"/>
          </a:xfrm>
        </p:spPr>
      </p:pic>
    </p:spTree>
    <p:extLst>
      <p:ext uri="{BB962C8B-B14F-4D97-AF65-F5344CB8AC3E}">
        <p14:creationId xmlns:p14="http://schemas.microsoft.com/office/powerpoint/2010/main" val="3074236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 xmlns:a16="http://schemas.microsoft.com/office/drawing/2014/main" id="{03CD2D79-B645-F54D-B56C-7398A3006262}"/>
              </a:ext>
            </a:extLst>
          </p:cNvPr>
          <p:cNvSpPr>
            <a:spLocks noGrp="1"/>
          </p:cNvSpPr>
          <p:nvPr>
            <p:ph type="title"/>
          </p:nvPr>
        </p:nvSpPr>
        <p:spPr>
          <a:xfrm>
            <a:off x="306530" y="1153571"/>
            <a:ext cx="2400300" cy="4461163"/>
          </a:xfrm>
        </p:spPr>
        <p:txBody>
          <a:bodyPr>
            <a:normAutofit/>
          </a:bodyPr>
          <a:lstStyle/>
          <a:p>
            <a:pPr>
              <a:lnSpc>
                <a:spcPct val="90000"/>
              </a:lnSpc>
            </a:pPr>
            <a:r>
              <a:rPr lang="fr-FR" sz="3700" dirty="0">
                <a:solidFill>
                  <a:srgbClr val="FFFFFF"/>
                </a:solidFill>
                <a:latin typeface="Arial" panose="020B0604020202020204" pitchFamily="34" charset="0"/>
              </a:rPr>
              <a:t/>
            </a:r>
            <a:br>
              <a:rPr lang="fr-FR" sz="3700" dirty="0">
                <a:solidFill>
                  <a:srgbClr val="FFFFFF"/>
                </a:solidFill>
                <a:latin typeface="Arial" panose="020B0604020202020204" pitchFamily="34" charset="0"/>
              </a:rPr>
            </a:br>
            <a:r>
              <a:rPr lang="fr-FR" sz="3200" dirty="0">
                <a:solidFill>
                  <a:srgbClr val="FFFFFF"/>
                </a:solidFill>
                <a:latin typeface="Arial" panose="020B0604020202020204" pitchFamily="34" charset="0"/>
              </a:rPr>
              <a:t>L’obligation de présence</a:t>
            </a:r>
            <a:br>
              <a:rPr lang="fr-FR" sz="3200" dirty="0">
                <a:solidFill>
                  <a:srgbClr val="FFFFFF"/>
                </a:solidFill>
                <a:latin typeface="Arial" panose="020B0604020202020204" pitchFamily="34" charset="0"/>
              </a:rPr>
            </a:br>
            <a:r>
              <a:rPr lang="fr-FR" sz="3200" dirty="0">
                <a:solidFill>
                  <a:srgbClr val="FFFFFF"/>
                </a:solidFill>
                <a:latin typeface="Arial" panose="020B0604020202020204" pitchFamily="34" charset="0"/>
              </a:rPr>
              <a:t>en cours</a:t>
            </a:r>
            <a:endParaRPr lang="fr-FR" sz="3200" dirty="0">
              <a:solidFill>
                <a:srgbClr val="FFFFFF"/>
              </a:solidFill>
            </a:endParaRPr>
          </a:p>
        </p:txBody>
      </p:sp>
      <p:sp>
        <p:nvSpPr>
          <p:cNvPr id="13" name="Arc 12">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Espace réservé du contenu 3">
            <a:extLst>
              <a:ext uri="{FF2B5EF4-FFF2-40B4-BE49-F238E27FC236}">
                <a16:creationId xmlns="" xmlns:a16="http://schemas.microsoft.com/office/drawing/2014/main" id="{9774BD14-218F-CD47-B255-C1C4789AB8EC}"/>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fontScale="92500" lnSpcReduction="10000"/>
          </a:bodyPr>
          <a:lstStyle/>
          <a:p>
            <a:pPr>
              <a:lnSpc>
                <a:spcPct val="90000"/>
              </a:lnSpc>
            </a:pPr>
            <a:r>
              <a:rPr lang="fr-FR" sz="1800" b="1" dirty="0">
                <a:latin typeface="+mj-lt"/>
              </a:rPr>
              <a:t>Une présence assidue aux cours magistraux en amphi. </a:t>
            </a:r>
          </a:p>
          <a:p>
            <a:pPr>
              <a:lnSpc>
                <a:spcPct val="90000"/>
              </a:lnSpc>
            </a:pPr>
            <a:r>
              <a:rPr lang="fr-FR" sz="1800" b="1" dirty="0">
                <a:latin typeface="+mj-lt"/>
              </a:rPr>
              <a:t>Une participation active aux séances de Travaux Dirigés (TD)</a:t>
            </a:r>
          </a:p>
          <a:p>
            <a:pPr>
              <a:lnSpc>
                <a:spcPct val="90000"/>
              </a:lnSpc>
            </a:pPr>
            <a:endParaRPr lang="fr-FR" sz="1800" dirty="0">
              <a:latin typeface="+mj-lt"/>
            </a:endParaRPr>
          </a:p>
          <a:p>
            <a:pPr algn="just">
              <a:lnSpc>
                <a:spcPct val="90000"/>
              </a:lnSpc>
            </a:pPr>
            <a:r>
              <a:rPr lang="fr-FR" sz="1800" b="1" u="sng" dirty="0">
                <a:latin typeface="+mj-lt"/>
              </a:rPr>
              <a:t>Les travaux dirigés sont obligatoires et toute absence doit être justifiée auprès de l’enseignant</a:t>
            </a:r>
            <a:r>
              <a:rPr lang="fr-FR" sz="1800" dirty="0">
                <a:latin typeface="+mj-lt"/>
              </a:rPr>
              <a:t>. </a:t>
            </a:r>
            <a:r>
              <a:rPr lang="fr-FR" sz="1800" dirty="0"/>
              <a:t>Un contrôle d’assiduité des étudiants est systématiquement effectué par les enseignants.</a:t>
            </a:r>
          </a:p>
          <a:p>
            <a:pPr algn="just">
              <a:lnSpc>
                <a:spcPct val="90000"/>
              </a:lnSpc>
            </a:pPr>
            <a:endParaRPr lang="fr-FR" sz="1800" dirty="0"/>
          </a:p>
          <a:p>
            <a:pPr algn="just">
              <a:lnSpc>
                <a:spcPct val="90000"/>
              </a:lnSpc>
            </a:pPr>
            <a:r>
              <a:rPr lang="fr-FR" sz="1800" dirty="0">
                <a:latin typeface="+mj-lt"/>
              </a:rPr>
              <a:t>Toute absence doit être justifiée par un certificat médical à déposer dans les 8 jours au secrétariat.</a:t>
            </a:r>
          </a:p>
          <a:p>
            <a:pPr algn="just">
              <a:lnSpc>
                <a:spcPct val="90000"/>
              </a:lnSpc>
            </a:pPr>
            <a:endParaRPr lang="fr-FR" sz="1800" dirty="0"/>
          </a:p>
          <a:p>
            <a:pPr algn="just">
              <a:lnSpc>
                <a:spcPct val="90000"/>
              </a:lnSpc>
            </a:pPr>
            <a:r>
              <a:rPr lang="fr-FR" sz="1800" dirty="0">
                <a:latin typeface="+mj-lt"/>
              </a:rPr>
              <a:t>Au-delà de 3 absences injustifiées en cours, l’étudiant est considéré comme «défaillant» dans la matière concernée. Aucune note ne lui est attribuée au semestre. Il perd également ses droits de boursier.</a:t>
            </a:r>
          </a:p>
          <a:p>
            <a:pPr marL="0" indent="0" algn="just">
              <a:lnSpc>
                <a:spcPct val="90000"/>
              </a:lnSpc>
              <a:buNone/>
            </a:pPr>
            <a:endParaRPr lang="fr-FR" sz="1800" dirty="0">
              <a:latin typeface="+mj-lt"/>
            </a:endParaRPr>
          </a:p>
          <a:p>
            <a:pPr algn="just">
              <a:lnSpc>
                <a:spcPct val="90000"/>
              </a:lnSpc>
            </a:pPr>
            <a:r>
              <a:rPr lang="fr-FR" sz="1800" dirty="0">
                <a:latin typeface="+mj-lt"/>
              </a:rPr>
              <a:t>Les exercices demandés en TD doivent être réalisés de manière régulière et personnelle. Tout plagiat sera sévèrement sanctionné. Tout devoir non rendu  entraîne une défaillance au semestre.</a:t>
            </a:r>
          </a:p>
          <a:p>
            <a:pPr>
              <a:lnSpc>
                <a:spcPct val="90000"/>
              </a:lnSpc>
            </a:pPr>
            <a:endParaRPr lang="fr-FR" sz="1800" dirty="0"/>
          </a:p>
        </p:txBody>
      </p:sp>
    </p:spTree>
    <p:extLst>
      <p:ext uri="{BB962C8B-B14F-4D97-AF65-F5344CB8AC3E}">
        <p14:creationId xmlns:p14="http://schemas.microsoft.com/office/powerpoint/2010/main" val="2625912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8F98BD6D-B901-1D4E-9357-6D2A3049964D}"/>
              </a:ext>
            </a:extLst>
          </p:cNvPr>
          <p:cNvSpPr>
            <a:spLocks noGrp="1"/>
          </p:cNvSpPr>
          <p:nvPr>
            <p:ph type="title"/>
          </p:nvPr>
        </p:nvSpPr>
        <p:spPr>
          <a:xfrm>
            <a:off x="515125" y="1153572"/>
            <a:ext cx="2400300" cy="4461163"/>
          </a:xfrm>
        </p:spPr>
        <p:txBody>
          <a:bodyPr>
            <a:normAutofit/>
          </a:bodyPr>
          <a:lstStyle/>
          <a:p>
            <a:r>
              <a:rPr lang="fr-FR" sz="2800" dirty="0">
                <a:solidFill>
                  <a:srgbClr val="FFFFFF"/>
                </a:solidFill>
              </a:rPr>
              <a:t>Contrôles des connaissances et présence</a:t>
            </a:r>
            <a:br>
              <a:rPr lang="fr-FR" sz="2800" dirty="0">
                <a:solidFill>
                  <a:srgbClr val="FFFFFF"/>
                </a:solidFill>
              </a:rPr>
            </a:br>
            <a:r>
              <a:rPr lang="fr-FR" sz="2800" dirty="0">
                <a:solidFill>
                  <a:srgbClr val="FFFFFF"/>
                </a:solidFill>
              </a:rPr>
              <a:t>obligatoire</a:t>
            </a:r>
          </a:p>
        </p:txBody>
      </p:sp>
      <p:sp>
        <p:nvSpPr>
          <p:cNvPr id="16"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C54347CB-DBC1-294A-A7BE-8F534324A965}"/>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a:bodyPr>
          <a:lstStyle/>
          <a:p>
            <a:pPr algn="just"/>
            <a:r>
              <a:rPr lang="fr-FR" sz="2000" dirty="0"/>
              <a:t>L’absence justifiée à un contrôle équivaut à un 0/20.</a:t>
            </a:r>
          </a:p>
          <a:p>
            <a:pPr algn="just"/>
            <a:r>
              <a:rPr lang="fr-FR" sz="2000" dirty="0"/>
              <a:t>L’absence non justifiée aux séances de TD soumises au contrôle continu ou à un examen a des conséquences graves. Elle entraîne automatiquement la mention “absence injustifiée” (ABI) sur le relevé de notes et ne permet plus la validation du semestre et de l’année.</a:t>
            </a:r>
          </a:p>
          <a:p>
            <a:pPr algn="just"/>
            <a:r>
              <a:rPr lang="fr-FR" sz="2000" dirty="0"/>
              <a:t/>
            </a:r>
            <a:br>
              <a:rPr lang="fr-FR" sz="2000" dirty="0"/>
            </a:br>
            <a:r>
              <a:rPr lang="fr-FR" sz="2000" dirty="0"/>
              <a:t>Attention : les </a:t>
            </a:r>
            <a:r>
              <a:rPr lang="fr-FR" sz="2000" dirty="0" err="1"/>
              <a:t>étudiant.e.s</a:t>
            </a:r>
            <a:r>
              <a:rPr lang="fr-FR" sz="2000" dirty="0"/>
              <a:t> boursiers/ères doivent être </a:t>
            </a:r>
            <a:r>
              <a:rPr lang="fr-FR" sz="2000" dirty="0" err="1"/>
              <a:t>présent.e.s</a:t>
            </a:r>
            <a:r>
              <a:rPr lang="fr-FR" sz="2000" dirty="0"/>
              <a:t> aux cours et aux examens, sous peine de voir leur bourse suspendue et faire l’objet d’un ordre de reversement des mois perçus.</a:t>
            </a:r>
          </a:p>
          <a:p>
            <a:pPr algn="just"/>
            <a:endParaRPr lang="fr-FR" sz="2000" dirty="0"/>
          </a:p>
          <a:p>
            <a:pPr algn="just"/>
            <a:endParaRPr lang="fr-FR" sz="1400" dirty="0"/>
          </a:p>
        </p:txBody>
      </p:sp>
    </p:spTree>
    <p:extLst>
      <p:ext uri="{BB962C8B-B14F-4D97-AF65-F5344CB8AC3E}">
        <p14:creationId xmlns:p14="http://schemas.microsoft.com/office/powerpoint/2010/main" val="2027568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 xmlns:a16="http://schemas.microsoft.com/office/drawing/2014/main" id="{A3EEA407-46FF-5849-B5C1-C91D04198C33}"/>
              </a:ext>
            </a:extLst>
          </p:cNvPr>
          <p:cNvSpPr>
            <a:spLocks noGrp="1"/>
          </p:cNvSpPr>
          <p:nvPr>
            <p:ph type="title"/>
          </p:nvPr>
        </p:nvSpPr>
        <p:spPr>
          <a:xfrm>
            <a:off x="515125" y="1153572"/>
            <a:ext cx="2400300" cy="4461163"/>
          </a:xfrm>
        </p:spPr>
        <p:txBody>
          <a:bodyPr>
            <a:normAutofit/>
          </a:bodyPr>
          <a:lstStyle/>
          <a:p>
            <a:r>
              <a:rPr lang="fr-FR" dirty="0">
                <a:solidFill>
                  <a:srgbClr val="FFFFFF"/>
                </a:solidFill>
              </a:rPr>
              <a:t>Conseils</a:t>
            </a:r>
          </a:p>
        </p:txBody>
      </p:sp>
      <p:sp>
        <p:nvSpPr>
          <p:cNvPr id="13" name="Arc 12">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F38CA84B-84FA-374D-8EC4-390F3306FAF3}"/>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a:bodyPr>
          <a:lstStyle/>
          <a:p>
            <a:pPr algn="just">
              <a:lnSpc>
                <a:spcPct val="90000"/>
              </a:lnSpc>
            </a:pPr>
            <a:r>
              <a:rPr lang="fr-FR" sz="2200" b="1" dirty="0">
                <a:latin typeface="+mj-lt"/>
              </a:rPr>
              <a:t>Une bonne préparation aux examens de fin de semestre</a:t>
            </a:r>
            <a:r>
              <a:rPr lang="fr-FR" sz="2200" dirty="0">
                <a:latin typeface="+mj-lt"/>
              </a:rPr>
              <a:t>. Les examens terminaux et les contrôles continus ne se préparent pas quelques jours avant l’épreuve. Pour être réussis, ils supposent une bonne connaissance des cours et un travail régulier tout au long du semestre. </a:t>
            </a:r>
          </a:p>
          <a:p>
            <a:pPr algn="just">
              <a:lnSpc>
                <a:spcPct val="90000"/>
              </a:lnSpc>
            </a:pPr>
            <a:endParaRPr lang="fr-FR" sz="2200" dirty="0">
              <a:latin typeface="+mj-lt"/>
            </a:endParaRPr>
          </a:p>
          <a:p>
            <a:pPr algn="just">
              <a:lnSpc>
                <a:spcPct val="90000"/>
              </a:lnSpc>
            </a:pPr>
            <a:r>
              <a:rPr lang="fr-FR" sz="2200" b="1" dirty="0">
                <a:latin typeface="+mj-lt"/>
              </a:rPr>
              <a:t>Une consultation régulière de votre boîte </a:t>
            </a:r>
            <a:r>
              <a:rPr lang="fr-FR" sz="2200" b="1" dirty="0">
                <a:latin typeface="+mj-lt"/>
                <a:hlinkClick r:id="rId2"/>
              </a:rPr>
              <a:t>mail</a:t>
            </a:r>
            <a:r>
              <a:rPr lang="fr-FR" sz="2200" dirty="0">
                <a:latin typeface="+mj-lt"/>
                <a:hlinkClick r:id="rId2"/>
              </a:rPr>
              <a:t>@etu.univ-tours</a:t>
            </a:r>
            <a:r>
              <a:rPr lang="fr-FR" sz="2200" dirty="0">
                <a:latin typeface="+mj-lt"/>
              </a:rPr>
              <a:t>, de l’ENT(et spécialement de la plateforme </a:t>
            </a:r>
            <a:r>
              <a:rPr lang="fr-FR" sz="2200" dirty="0" err="1">
                <a:latin typeface="+mj-lt"/>
              </a:rPr>
              <a:t>Celene</a:t>
            </a:r>
            <a:r>
              <a:rPr lang="fr-FR" sz="2200" dirty="0">
                <a:latin typeface="+mj-lt"/>
              </a:rPr>
              <a:t>) Les informations importantes vous seront systématiquement transmises sur ces supports.</a:t>
            </a:r>
          </a:p>
        </p:txBody>
      </p:sp>
    </p:spTree>
    <p:extLst>
      <p:ext uri="{BB962C8B-B14F-4D97-AF65-F5344CB8AC3E}">
        <p14:creationId xmlns:p14="http://schemas.microsoft.com/office/powerpoint/2010/main" val="410556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78F6214-EFD7-AC42-BB2E-6DF2931FFCE4}"/>
              </a:ext>
            </a:extLst>
          </p:cNvPr>
          <p:cNvSpPr>
            <a:spLocks noGrp="1"/>
          </p:cNvSpPr>
          <p:nvPr>
            <p:ph type="title"/>
          </p:nvPr>
        </p:nvSpPr>
        <p:spPr>
          <a:solidFill>
            <a:srgbClr val="C0504D"/>
          </a:solidFill>
        </p:spPr>
        <p:txBody>
          <a:bodyPr>
            <a:normAutofit fontScale="90000"/>
          </a:bodyPr>
          <a:lstStyle/>
          <a:p>
            <a:r>
              <a:rPr lang="fr-FR" sz="3100" dirty="0"/>
              <a:t>Des outils pour vous aider : Les clés de la réussite</a:t>
            </a:r>
            <a:r>
              <a:rPr lang="fr-FR" dirty="0"/>
              <a:t/>
            </a:r>
            <a:br>
              <a:rPr lang="fr-FR" dirty="0"/>
            </a:br>
            <a:r>
              <a:rPr lang="fr-FR" sz="2200" dirty="0"/>
              <a:t>https://</a:t>
            </a:r>
            <a:r>
              <a:rPr lang="fr-FR" sz="2200" dirty="0" err="1"/>
              <a:t>www.univ-tours.fr</a:t>
            </a:r>
            <a:r>
              <a:rPr lang="fr-FR" sz="2200" dirty="0"/>
              <a:t>/formations/formations-2/les-</a:t>
            </a:r>
            <a:r>
              <a:rPr lang="fr-FR" sz="2200" dirty="0" err="1"/>
              <a:t>cles</a:t>
            </a:r>
            <a:r>
              <a:rPr lang="fr-FR" sz="2200" dirty="0"/>
              <a:t>-de-la-</a:t>
            </a:r>
            <a:r>
              <a:rPr lang="fr-FR" sz="2200" dirty="0" err="1"/>
              <a:t>reussite</a:t>
            </a:r>
            <a:endParaRPr lang="fr-FR" sz="2200" dirty="0"/>
          </a:p>
        </p:txBody>
      </p:sp>
      <p:pic>
        <p:nvPicPr>
          <p:cNvPr id="9" name="Espace réservé du contenu 8" descr="Une image contenant texte, capture d’écran, Police, conception&#10;&#10;Description générée automatiquement">
            <a:extLst>
              <a:ext uri="{FF2B5EF4-FFF2-40B4-BE49-F238E27FC236}">
                <a16:creationId xmlns="" xmlns:a16="http://schemas.microsoft.com/office/drawing/2014/main" id="{EC0F7EBB-680E-7C48-9729-9E5273046AEB}"/>
              </a:ext>
            </a:extLst>
          </p:cNvPr>
          <p:cNvPicPr>
            <a:picLocks noGrp="1" noChangeAspect="1"/>
          </p:cNvPicPr>
          <p:nvPr>
            <p:ph idx="1"/>
          </p:nvPr>
        </p:nvPicPr>
        <p:blipFill>
          <a:blip r:embed="rId2"/>
          <a:stretch>
            <a:fillRect/>
          </a:stretch>
        </p:blipFill>
        <p:spPr>
          <a:xfrm>
            <a:off x="457200" y="1857524"/>
            <a:ext cx="8229600" cy="4011314"/>
          </a:xfrm>
        </p:spPr>
      </p:pic>
    </p:spTree>
    <p:extLst>
      <p:ext uri="{BB962C8B-B14F-4D97-AF65-F5344CB8AC3E}">
        <p14:creationId xmlns:p14="http://schemas.microsoft.com/office/powerpoint/2010/main" val="3090696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C0504D"/>
          </a:solidFill>
        </p:spPr>
        <p:txBody>
          <a:bodyPr>
            <a:normAutofit fontScale="90000"/>
          </a:bodyPr>
          <a:lstStyle/>
          <a:p>
            <a:r>
              <a:rPr lang="fr-FR" dirty="0"/>
              <a:t>Adresse pour s’inscrire aux ateliers « Clés de la réussite »</a:t>
            </a:r>
          </a:p>
        </p:txBody>
      </p:sp>
      <p:sp>
        <p:nvSpPr>
          <p:cNvPr id="3" name="Espace réservé du contenu 2"/>
          <p:cNvSpPr>
            <a:spLocks noGrp="1"/>
          </p:cNvSpPr>
          <p:nvPr>
            <p:ph idx="1"/>
          </p:nvPr>
        </p:nvSpPr>
        <p:spPr/>
        <p:txBody>
          <a:bodyPr/>
          <a:lstStyle/>
          <a:p>
            <a:r>
              <a:rPr lang="fr-FR" dirty="0">
                <a:hlinkClick r:id="rId2"/>
              </a:rPr>
              <a:t>https://www.univ-tours.fr/formations/formations-2/les-cles-de-la-reussite</a:t>
            </a:r>
            <a:endParaRPr lang="fr-FR" dirty="0"/>
          </a:p>
          <a:p>
            <a:endParaRPr lang="fr-FR" dirty="0"/>
          </a:p>
          <a:p>
            <a:r>
              <a:rPr lang="fr-FR" dirty="0"/>
              <a:t>Calendrier des ateliers à venir bientôt en ligne</a:t>
            </a:r>
          </a:p>
          <a:p>
            <a:endParaRPr lang="fr-FR" dirty="0"/>
          </a:p>
        </p:txBody>
      </p:sp>
    </p:spTree>
    <p:extLst>
      <p:ext uri="{BB962C8B-B14F-4D97-AF65-F5344CB8AC3E}">
        <p14:creationId xmlns:p14="http://schemas.microsoft.com/office/powerpoint/2010/main" val="2559481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E5C251BF-9FB3-5149-B2EC-02F551A87FA1}"/>
              </a:ext>
            </a:extLst>
          </p:cNvPr>
          <p:cNvSpPr>
            <a:spLocks noGrp="1"/>
          </p:cNvSpPr>
          <p:nvPr>
            <p:ph type="title"/>
          </p:nvPr>
        </p:nvSpPr>
        <p:spPr>
          <a:xfrm>
            <a:off x="-210028" y="5592445"/>
            <a:ext cx="110847" cy="45719"/>
          </a:xfrm>
        </p:spPr>
        <p:txBody>
          <a:bodyPr>
            <a:normAutofit fontScale="90000"/>
          </a:bodyPr>
          <a:lstStyle/>
          <a:p>
            <a:r>
              <a:rPr lang="fr-FR" dirty="0">
                <a:solidFill>
                  <a:srgbClr val="FFFFFF"/>
                </a:solidFill>
              </a:rPr>
              <a:t/>
            </a:r>
            <a:br>
              <a:rPr lang="fr-FR" dirty="0">
                <a:solidFill>
                  <a:srgbClr val="FFFFFF"/>
                </a:solidFill>
              </a:rPr>
            </a:br>
            <a:endParaRPr lang="fr-FR" dirty="0">
              <a:solidFill>
                <a:srgbClr val="FFFFFF"/>
              </a:solidFill>
            </a:endParaRP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FB1308FE-DBAC-0B49-A278-B9DCB4F773E0}"/>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a:bodyPr>
          <a:lstStyle/>
          <a:p>
            <a:pPr algn="just">
              <a:lnSpc>
                <a:spcPct val="90000"/>
              </a:lnSpc>
            </a:pPr>
            <a:r>
              <a:rPr lang="fr-FR" sz="1800" dirty="0"/>
              <a:t>Le MOBIL : Module d'Orientation, de Bilan et d'Insertion en Licence</a:t>
            </a:r>
            <a:br>
              <a:rPr lang="fr-FR" sz="1800" dirty="0"/>
            </a:br>
            <a:r>
              <a:rPr lang="fr-FR" sz="1800" dirty="0"/>
              <a:t>Ce module OBLIGATOIRE pour l’obtention de la Licence a pour objectif de vous faire découvrir le monde professionnel lié à votre filière et de vous permettre d'engager une démarche de réflexion sur votre projet universitaire et professionnel.</a:t>
            </a:r>
          </a:p>
          <a:p>
            <a:pPr algn="just">
              <a:lnSpc>
                <a:spcPct val="90000"/>
              </a:lnSpc>
            </a:pPr>
            <a:r>
              <a:rPr lang="fr-FR" sz="1800" dirty="0"/>
              <a:t/>
            </a:r>
            <a:br>
              <a:rPr lang="fr-FR" sz="1800" dirty="0"/>
            </a:br>
            <a:r>
              <a:rPr lang="fr-FR" sz="1800" dirty="0"/>
              <a:t>Le MOBIL est constitué de 2 éléments :</a:t>
            </a:r>
            <a:br>
              <a:rPr lang="fr-FR" sz="1800" dirty="0"/>
            </a:br>
            <a:r>
              <a:rPr lang="fr-FR" sz="1800" dirty="0"/>
              <a:t>- Des heures de TD MOBIL (aux semestres 2, 3 et 5)</a:t>
            </a:r>
            <a:br>
              <a:rPr lang="fr-FR" sz="1800" dirty="0"/>
            </a:br>
            <a:r>
              <a:rPr lang="fr-FR" sz="1800" dirty="0"/>
              <a:t>- Des points MOBIL à obtenir en participant à des actions de découverte du monde professionnel : ateliers CV et lettre de motivation, conférences métiers ...</a:t>
            </a:r>
            <a:br>
              <a:rPr lang="fr-FR" sz="1800" dirty="0"/>
            </a:br>
            <a:r>
              <a:rPr lang="fr-FR" sz="1800" dirty="0"/>
              <a:t>Vous pouvez aussi réaliser un stage de découverte dans ce cadre ou encore valoriser certaines expériences (jobs étudiants, activités associatives).</a:t>
            </a:r>
          </a:p>
        </p:txBody>
      </p:sp>
      <p:pic>
        <p:nvPicPr>
          <p:cNvPr id="1026" name="Picture 2" descr="Université de Tours - Les Clés de la Réussite - Avril 2022">
            <a:extLst>
              <a:ext uri="{FF2B5EF4-FFF2-40B4-BE49-F238E27FC236}">
                <a16:creationId xmlns="" xmlns:a16="http://schemas.microsoft.com/office/drawing/2014/main" id="{6761235C-5F7D-3349-9053-6DF4915A8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95" y="2455479"/>
            <a:ext cx="1879600" cy="199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686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F6150592-CD11-DD43-81F5-57E6E85801AE}"/>
              </a:ext>
            </a:extLst>
          </p:cNvPr>
          <p:cNvSpPr>
            <a:spLocks noGrp="1"/>
          </p:cNvSpPr>
          <p:nvPr>
            <p:ph type="title"/>
          </p:nvPr>
        </p:nvSpPr>
        <p:spPr>
          <a:xfrm>
            <a:off x="515125" y="1153572"/>
            <a:ext cx="2400300" cy="4461163"/>
          </a:xfrm>
        </p:spPr>
        <p:txBody>
          <a:bodyPr>
            <a:normAutofit/>
          </a:bodyPr>
          <a:lstStyle/>
          <a:p>
            <a:r>
              <a:rPr lang="fr-FR">
                <a:solidFill>
                  <a:srgbClr val="FFFFFF"/>
                </a:solidFill>
              </a:rPr>
              <a:t>2 types de cours</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57BAAD69-BFF8-6446-BAC2-803B67282D80}"/>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a:bodyPr>
          <a:lstStyle/>
          <a:p>
            <a:r>
              <a:rPr lang="fr-FR" dirty="0"/>
              <a:t>CM : COURS MAGISTRAUX en espagnol, en littérature et en civilisation.</a:t>
            </a:r>
          </a:p>
          <a:p>
            <a:pPr marL="0" indent="0">
              <a:buNone/>
            </a:pPr>
            <a:endParaRPr lang="fr-FR" dirty="0"/>
          </a:p>
          <a:p>
            <a:r>
              <a:rPr lang="fr-FR" dirty="0"/>
              <a:t>TD  : TRAVAUX DIRIGÉS dans les autres matières </a:t>
            </a:r>
          </a:p>
        </p:txBody>
      </p:sp>
    </p:spTree>
    <p:extLst>
      <p:ext uri="{BB962C8B-B14F-4D97-AF65-F5344CB8AC3E}">
        <p14:creationId xmlns:p14="http://schemas.microsoft.com/office/powerpoint/2010/main" val="417994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AFF8D2E5-2C4E-47B1-930B-6C82B7C313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F01AB50F-E785-3647-97F9-F0EA11CE243D}"/>
              </a:ext>
            </a:extLst>
          </p:cNvPr>
          <p:cNvSpPr>
            <a:spLocks noGrp="1"/>
          </p:cNvSpPr>
          <p:nvPr>
            <p:ph type="title"/>
          </p:nvPr>
        </p:nvSpPr>
        <p:spPr>
          <a:xfrm>
            <a:off x="630936" y="251312"/>
            <a:ext cx="7879842" cy="1010264"/>
          </a:xfrm>
        </p:spPr>
        <p:txBody>
          <a:bodyPr anchor="ctr">
            <a:normAutofit/>
          </a:bodyPr>
          <a:lstStyle/>
          <a:p>
            <a:r>
              <a:rPr lang="fr-FR" dirty="0"/>
              <a:t>Les groupes de Travaux Dirigés</a:t>
            </a:r>
          </a:p>
        </p:txBody>
      </p:sp>
      <p:sp>
        <p:nvSpPr>
          <p:cNvPr id="11" name="Rectangle 10">
            <a:extLst>
              <a:ext uri="{FF2B5EF4-FFF2-40B4-BE49-F238E27FC236}">
                <a16:creationId xmlns="" xmlns:a16="http://schemas.microsoft.com/office/drawing/2014/main" id="{801E4ADA-0EA9-4930-846E-3C11E8BED6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17618"/>
            <a:ext cx="96012"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 xmlns:a16="http://schemas.microsoft.com/office/drawing/2014/main" id="{FB92FFCE-0C90-454E-AA25-D4EE9A6C39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0936" y="138086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Espace réservé du contenu 2">
            <a:extLst>
              <a:ext uri="{FF2B5EF4-FFF2-40B4-BE49-F238E27FC236}">
                <a16:creationId xmlns="" xmlns:a16="http://schemas.microsoft.com/office/drawing/2014/main" id="{C8A333A9-65B6-46EC-840B-DF4752E0654F}"/>
              </a:ext>
            </a:extLst>
          </p:cNvPr>
          <p:cNvGraphicFramePr>
            <a:graphicFrameLocks noGrp="1"/>
          </p:cNvGraphicFramePr>
          <p:nvPr>
            <p:ph idx="1"/>
            <p:extLst>
              <p:ext uri="{D42A27DB-BD31-4B8C-83A1-F6EECF244321}">
                <p14:modId xmlns:p14="http://schemas.microsoft.com/office/powerpoint/2010/main" val="2511665316"/>
              </p:ext>
            </p:extLst>
          </p:nvPr>
        </p:nvGraphicFramePr>
        <p:xfrm>
          <a:off x="628650" y="1650222"/>
          <a:ext cx="7879842"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3294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69C36E78-AF5C-FC41-A1D0-DF062D070ABD}"/>
              </a:ext>
            </a:extLst>
          </p:cNvPr>
          <p:cNvSpPr>
            <a:spLocks noGrp="1"/>
          </p:cNvSpPr>
          <p:nvPr>
            <p:ph type="title"/>
          </p:nvPr>
        </p:nvSpPr>
        <p:spPr>
          <a:xfrm>
            <a:off x="515125" y="1153572"/>
            <a:ext cx="2400300" cy="4461163"/>
          </a:xfrm>
        </p:spPr>
        <p:txBody>
          <a:bodyPr>
            <a:normAutofit/>
          </a:bodyPr>
          <a:lstStyle/>
          <a:p>
            <a:r>
              <a:rPr lang="fr-FR" sz="3100">
                <a:solidFill>
                  <a:srgbClr val="FFFFFF"/>
                </a:solidFill>
              </a:rPr>
              <a:t/>
            </a:r>
            <a:br>
              <a:rPr lang="fr-FR" sz="3100">
                <a:solidFill>
                  <a:srgbClr val="FFFFFF"/>
                </a:solidFill>
              </a:rPr>
            </a:br>
            <a:r>
              <a:rPr lang="fr-FR" sz="3100">
                <a:solidFill>
                  <a:srgbClr val="FFFFFF"/>
                </a:solidFill>
              </a:rPr>
              <a:t>Les bénéficiaires du RSE</a:t>
            </a:r>
            <a:br>
              <a:rPr lang="fr-FR" sz="3100">
                <a:solidFill>
                  <a:srgbClr val="FFFFFF"/>
                </a:solidFill>
              </a:rPr>
            </a:br>
            <a:endParaRPr lang="fr-FR" sz="3100">
              <a:solidFill>
                <a:srgbClr val="FFFFFF"/>
              </a:solidFill>
            </a:endParaRP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24C24B0D-4463-5240-9D41-AE153580DDD2}"/>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a:bodyPr>
          <a:lstStyle/>
          <a:p>
            <a:pPr>
              <a:lnSpc>
                <a:spcPct val="90000"/>
              </a:lnSpc>
            </a:pPr>
            <a:r>
              <a:rPr lang="fr-FR" sz="1500" dirty="0"/>
              <a:t>1/ </a:t>
            </a:r>
            <a:r>
              <a:rPr lang="fr-FR" sz="1500" b="1" dirty="0">
                <a:highlight>
                  <a:srgbClr val="FFFF00"/>
                </a:highlight>
              </a:rPr>
              <a:t>Etudiant salarié </a:t>
            </a:r>
            <a:r>
              <a:rPr lang="fr-FR" sz="1500" dirty="0"/>
              <a:t>(joindre un certificat de l’employeur précisant la nature de l’emploi, le nombre d’heures hebdomadaires effectuées (&gt; 10h / semaine), la durée du contrat de travail).</a:t>
            </a:r>
          </a:p>
          <a:p>
            <a:pPr>
              <a:lnSpc>
                <a:spcPct val="90000"/>
              </a:lnSpc>
            </a:pPr>
            <a:r>
              <a:rPr lang="fr-FR" sz="1500" dirty="0"/>
              <a:t>2/ </a:t>
            </a:r>
            <a:r>
              <a:rPr lang="fr-FR" sz="1500" b="1" dirty="0">
                <a:highlight>
                  <a:srgbClr val="FFFF00"/>
                </a:highlight>
              </a:rPr>
              <a:t>Etudiant inscrit en double cursus</a:t>
            </a:r>
            <a:r>
              <a:rPr lang="fr-FR" sz="1500" dirty="0">
                <a:highlight>
                  <a:srgbClr val="FFFF00"/>
                </a:highlight>
              </a:rPr>
              <a:t> </a:t>
            </a:r>
            <a:r>
              <a:rPr lang="fr-FR" sz="1500" dirty="0"/>
              <a:t>uniquement à l’Université de Tours et pour l’inscription seconde.</a:t>
            </a:r>
          </a:p>
          <a:p>
            <a:pPr>
              <a:lnSpc>
                <a:spcPct val="90000"/>
              </a:lnSpc>
            </a:pPr>
            <a:endParaRPr lang="fr-FR" sz="1500" dirty="0"/>
          </a:p>
          <a:p>
            <a:pPr>
              <a:lnSpc>
                <a:spcPct val="90000"/>
              </a:lnSpc>
            </a:pPr>
            <a:r>
              <a:rPr lang="fr-FR" sz="1500" dirty="0"/>
              <a:t>3/ </a:t>
            </a:r>
            <a:r>
              <a:rPr lang="fr-FR" sz="1500" b="1" dirty="0">
                <a:highlight>
                  <a:srgbClr val="FFFF00"/>
                </a:highlight>
              </a:rPr>
              <a:t>Etudiant en situation de Handicap ou en incapacité temporaire partielle ou totale</a:t>
            </a:r>
            <a:r>
              <a:rPr lang="fr-FR" sz="1500" dirty="0">
                <a:highlight>
                  <a:srgbClr val="FFFF00"/>
                </a:highlight>
              </a:rPr>
              <a:t> </a:t>
            </a:r>
            <a:r>
              <a:rPr lang="fr-FR" sz="1500" dirty="0"/>
              <a:t>(accident, maladie, grossesse.....) Joindre un certificat du Service de Santé Universitaire (S.S.U.).</a:t>
            </a:r>
          </a:p>
          <a:p>
            <a:pPr>
              <a:lnSpc>
                <a:spcPct val="90000"/>
              </a:lnSpc>
            </a:pPr>
            <a:endParaRPr lang="fr-FR" sz="1500" dirty="0"/>
          </a:p>
          <a:p>
            <a:pPr>
              <a:lnSpc>
                <a:spcPct val="90000"/>
              </a:lnSpc>
            </a:pPr>
            <a:r>
              <a:rPr lang="fr-FR" sz="1500" dirty="0"/>
              <a:t>4/ </a:t>
            </a:r>
            <a:r>
              <a:rPr lang="fr-FR" sz="1500" b="1" dirty="0">
                <a:highlight>
                  <a:srgbClr val="FFFF00"/>
                </a:highlight>
              </a:rPr>
              <a:t>Etudiant chargé de famille </a:t>
            </a:r>
            <a:r>
              <a:rPr lang="fr-FR" sz="1500" dirty="0"/>
              <a:t>Joindre une photocopie du livret de famille (parent d’un enfant de moins de 12 ans) ou une attestation médicale justifiant de l’apport de soins d’un ascendant ou un conjoint en longue maladie.</a:t>
            </a:r>
          </a:p>
          <a:p>
            <a:pPr>
              <a:lnSpc>
                <a:spcPct val="90000"/>
              </a:lnSpc>
            </a:pPr>
            <a:endParaRPr lang="fr-FR" sz="1500" dirty="0">
              <a:highlight>
                <a:srgbClr val="FFFF00"/>
              </a:highlight>
            </a:endParaRPr>
          </a:p>
          <a:p>
            <a:pPr>
              <a:lnSpc>
                <a:spcPct val="90000"/>
              </a:lnSpc>
            </a:pPr>
            <a:r>
              <a:rPr lang="fr-FR" sz="1500" dirty="0">
                <a:highlight>
                  <a:srgbClr val="FFFF00"/>
                </a:highlight>
              </a:rPr>
              <a:t>5/ </a:t>
            </a:r>
            <a:r>
              <a:rPr lang="fr-FR" sz="1500" b="1" dirty="0">
                <a:highlight>
                  <a:srgbClr val="FFFF00"/>
                </a:highlight>
              </a:rPr>
              <a:t>Etudiant Sportif haut et bon</a:t>
            </a:r>
            <a:r>
              <a:rPr lang="fr-FR" sz="1500" dirty="0">
                <a:highlight>
                  <a:srgbClr val="FFFF00"/>
                </a:highlight>
              </a:rPr>
              <a:t> niveau</a:t>
            </a:r>
            <a:r>
              <a:rPr lang="fr-FR" sz="1500" dirty="0"/>
              <a:t>. Joindre une attestation du Service Universitaire des Activités Physiques et Sportives.</a:t>
            </a:r>
          </a:p>
        </p:txBody>
      </p:sp>
    </p:spTree>
    <p:extLst>
      <p:ext uri="{BB962C8B-B14F-4D97-AF65-F5344CB8AC3E}">
        <p14:creationId xmlns:p14="http://schemas.microsoft.com/office/powerpoint/2010/main" val="314335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E0D00D73-64FC-3C4A-9A93-4DD5DF6EB07C}"/>
              </a:ext>
            </a:extLst>
          </p:cNvPr>
          <p:cNvSpPr>
            <a:spLocks noGrp="1"/>
          </p:cNvSpPr>
          <p:nvPr>
            <p:ph type="title"/>
          </p:nvPr>
        </p:nvSpPr>
        <p:spPr>
          <a:xfrm>
            <a:off x="515125" y="1153572"/>
            <a:ext cx="2400300" cy="4461163"/>
          </a:xfrm>
        </p:spPr>
        <p:txBody>
          <a:bodyPr>
            <a:normAutofit/>
          </a:bodyPr>
          <a:lstStyle/>
          <a:p>
            <a:r>
              <a:rPr lang="fr-FR" sz="3700">
                <a:solidFill>
                  <a:srgbClr val="FFFFFF"/>
                </a:solidFill>
              </a:rPr>
              <a:t>Secrétariat d’espagnol</a:t>
            </a:r>
          </a:p>
        </p:txBody>
      </p:sp>
      <p:sp>
        <p:nvSpPr>
          <p:cNvPr id="21" name="Arc 20">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A93862D9-FBE6-F44B-A80C-AF227F8723B0}"/>
              </a:ext>
            </a:extLst>
          </p:cNvPr>
          <p:cNvSpPr>
            <a:spLocks noGrp="1"/>
          </p:cNvSpPr>
          <p:nvPr>
            <p:ph idx="1"/>
          </p:nvPr>
        </p:nvSpPr>
        <p:spPr>
          <a:xfrm>
            <a:off x="3335481" y="591344"/>
            <a:ext cx="5179868" cy="5585619"/>
          </a:xfrm>
        </p:spPr>
        <p:txBody>
          <a:bodyPr anchor="ctr">
            <a:normAutofit/>
          </a:bodyPr>
          <a:lstStyle/>
          <a:p>
            <a:pPr>
              <a:lnSpc>
                <a:spcPct val="90000"/>
              </a:lnSpc>
            </a:pPr>
            <a:r>
              <a:rPr lang="fr-FR" sz="2700"/>
              <a:t>Secrétariat : Madame CECCALDI Marie</a:t>
            </a:r>
            <a:br>
              <a:rPr lang="fr-FR" sz="2700"/>
            </a:br>
            <a:r>
              <a:rPr lang="fr-FR" sz="2700"/>
              <a:t>Bureau 08</a:t>
            </a:r>
            <a:br>
              <a:rPr lang="fr-FR" sz="2700"/>
            </a:br>
            <a:r>
              <a:rPr lang="fr-FR" sz="2700"/>
              <a:t>Tél. : 0247366589</a:t>
            </a:r>
            <a:br>
              <a:rPr lang="fr-FR" sz="2700"/>
            </a:br>
            <a:r>
              <a:rPr lang="fr-FR" sz="2700">
                <a:hlinkClick r:id="rId2"/>
              </a:rPr>
              <a:t>marie.ceccaldi@univ-tours.fr</a:t>
            </a:r>
            <a:endParaRPr lang="fr-FR" sz="2700"/>
          </a:p>
          <a:p>
            <a:pPr marL="0" indent="0">
              <a:lnSpc>
                <a:spcPct val="90000"/>
              </a:lnSpc>
              <a:buNone/>
            </a:pPr>
            <a:r>
              <a:rPr lang="fr-FR" sz="2700"/>
              <a:t/>
            </a:r>
            <a:br>
              <a:rPr lang="fr-FR" sz="2700"/>
            </a:br>
            <a:r>
              <a:rPr lang="fr-FR" sz="2700"/>
              <a:t>Horaires d’ouverture au public :</a:t>
            </a:r>
            <a:br>
              <a:rPr lang="fr-FR" sz="2700"/>
            </a:br>
            <a:r>
              <a:rPr lang="fr-FR" sz="2700"/>
              <a:t/>
            </a:r>
            <a:br>
              <a:rPr lang="fr-FR" sz="2700"/>
            </a:br>
            <a:r>
              <a:rPr lang="fr-FR" sz="2700"/>
              <a:t>Lundi : En télétravail le matin, ouvert au public de 13h30 à 16h30</a:t>
            </a:r>
            <a:br>
              <a:rPr lang="fr-FR" sz="2700"/>
            </a:br>
            <a:r>
              <a:rPr lang="fr-FR" sz="2700"/>
              <a:t>Mardi, mercredi et jeudi : de 9h à 11h30 et de 13h30 à 16h30</a:t>
            </a:r>
            <a:br>
              <a:rPr lang="fr-FR" sz="2700"/>
            </a:br>
            <a:r>
              <a:rPr lang="fr-FR" sz="2700"/>
              <a:t>Vendredi : En télétravail toute la journée</a:t>
            </a:r>
          </a:p>
          <a:p>
            <a:pPr>
              <a:lnSpc>
                <a:spcPct val="90000"/>
              </a:lnSpc>
            </a:pPr>
            <a:endParaRPr lang="fr-FR" sz="2700"/>
          </a:p>
        </p:txBody>
      </p:sp>
    </p:spTree>
    <p:extLst>
      <p:ext uri="{BB962C8B-B14F-4D97-AF65-F5344CB8AC3E}">
        <p14:creationId xmlns:p14="http://schemas.microsoft.com/office/powerpoint/2010/main" val="3505477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493131B7-F4A8-E246-8DB7-8FEB49BE4F4C}"/>
              </a:ext>
            </a:extLst>
          </p:cNvPr>
          <p:cNvSpPr>
            <a:spLocks noGrp="1"/>
          </p:cNvSpPr>
          <p:nvPr>
            <p:ph idx="4294967295"/>
          </p:nvPr>
        </p:nvSpPr>
        <p:spPr>
          <a:xfrm>
            <a:off x="379828" y="1600200"/>
            <a:ext cx="8398412" cy="4308231"/>
          </a:xfrm>
          <a:solidFill>
            <a:schemeClr val="accent3">
              <a:lumMod val="20000"/>
              <a:lumOff val="80000"/>
            </a:schemeClr>
          </a:solidFill>
        </p:spPr>
        <p:txBody>
          <a:bodyPr>
            <a:normAutofit/>
          </a:bodyPr>
          <a:lstStyle/>
          <a:p>
            <a:pPr marL="0" indent="0" algn="just">
              <a:buNone/>
            </a:pPr>
            <a:r>
              <a:rPr lang="fr-FR" sz="2000" dirty="0"/>
              <a:t>7/</a:t>
            </a:r>
            <a:r>
              <a:rPr lang="fr-FR" sz="2000" b="1" dirty="0">
                <a:highlight>
                  <a:srgbClr val="FFFF00"/>
                </a:highlight>
              </a:rPr>
              <a:t>Etudiants engagés dans une formation artistique de haut niveau</a:t>
            </a:r>
            <a:r>
              <a:rPr lang="fr-FR" sz="2000" dirty="0"/>
              <a:t>. Sont concernés les étudiants inscrits dans une formation artistique de niveau supérieur/professionnel</a:t>
            </a:r>
          </a:p>
          <a:p>
            <a:pPr marL="0" indent="0" algn="just">
              <a:buNone/>
            </a:pPr>
            <a:endParaRPr lang="fr-FR" sz="2000" dirty="0"/>
          </a:p>
          <a:p>
            <a:pPr marL="0" indent="0" algn="just">
              <a:buNone/>
            </a:pPr>
            <a:r>
              <a:rPr lang="fr-FR" sz="2000" dirty="0"/>
              <a:t>En cas de motifs graves (ex chômage des parents, décès d’un des parents...) qui amèneraient un changement important dans la situation financière de l’étudiant et l’obligerait à avoir un emploi salarié, le régime spécial d’études pourra être accordé, après la date limite fixée et à titre tout à fait exceptionnel par le président de l’université, après avis de la commission pédagogique de la mention et du directeur de la composante concernée.</a:t>
            </a:r>
          </a:p>
        </p:txBody>
      </p:sp>
    </p:spTree>
    <p:extLst>
      <p:ext uri="{BB962C8B-B14F-4D97-AF65-F5344CB8AC3E}">
        <p14:creationId xmlns:p14="http://schemas.microsoft.com/office/powerpoint/2010/main" val="1745933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5125" y="1153572"/>
            <a:ext cx="2400300" cy="4461163"/>
          </a:xfrm>
        </p:spPr>
        <p:txBody>
          <a:bodyPr>
            <a:normAutofit/>
          </a:bodyPr>
          <a:lstStyle/>
          <a:p>
            <a:r>
              <a:rPr lang="fr-FR" sz="4100" dirty="0">
                <a:solidFill>
                  <a:srgbClr val="FFFFFF"/>
                </a:solidFill>
              </a:rPr>
              <a:t>Comment demander un statut RSE</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p:cNvSpPr>
            <a:spLocks noGrp="1"/>
          </p:cNvSpPr>
          <p:nvPr>
            <p:ph idx="1"/>
          </p:nvPr>
        </p:nvSpPr>
        <p:spPr>
          <a:xfrm>
            <a:off x="3335481" y="591344"/>
            <a:ext cx="5179868" cy="5585619"/>
          </a:xfrm>
          <a:solidFill>
            <a:schemeClr val="accent3">
              <a:lumMod val="20000"/>
              <a:lumOff val="80000"/>
            </a:schemeClr>
          </a:solidFill>
        </p:spPr>
        <p:txBody>
          <a:bodyPr anchor="ctr">
            <a:normAutofit fontScale="92500" lnSpcReduction="20000"/>
          </a:bodyPr>
          <a:lstStyle/>
          <a:p>
            <a:pPr algn="just">
              <a:lnSpc>
                <a:spcPct val="90000"/>
              </a:lnSpc>
            </a:pPr>
            <a:r>
              <a:rPr lang="fr-FR" sz="2700" dirty="0"/>
              <a:t>Vous pourrez faire la demande de RSE en </a:t>
            </a:r>
            <a:r>
              <a:rPr lang="fr-FR" sz="2700" dirty="0" smtClean="0"/>
              <a:t>complétant </a:t>
            </a:r>
            <a:r>
              <a:rPr lang="fr-FR" sz="2800" dirty="0" smtClean="0"/>
              <a:t>une </a:t>
            </a:r>
            <a:r>
              <a:rPr lang="fr-FR" sz="2800" dirty="0"/>
              <a:t>fiche </a:t>
            </a:r>
            <a:r>
              <a:rPr lang="fr-FR" sz="2800" dirty="0" smtClean="0"/>
              <a:t>que vous enverra Mme </a:t>
            </a:r>
            <a:r>
              <a:rPr lang="fr-FR" sz="2800" dirty="0" err="1" smtClean="0"/>
              <a:t>Ceccaldi</a:t>
            </a:r>
            <a:r>
              <a:rPr lang="fr-FR" sz="2800" dirty="0" smtClean="0"/>
              <a:t> : cette fiche sera </a:t>
            </a:r>
            <a:r>
              <a:rPr lang="fr-FR" sz="2800" dirty="0"/>
              <a:t>à </a:t>
            </a:r>
            <a:r>
              <a:rPr lang="fr-FR" sz="2800" dirty="0" smtClean="0"/>
              <a:t>renvoyer </a:t>
            </a:r>
            <a:r>
              <a:rPr lang="fr-FR" sz="2800" dirty="0"/>
              <a:t>par mail ou à </a:t>
            </a:r>
            <a:r>
              <a:rPr lang="fr-FR" sz="2800" dirty="0" smtClean="0"/>
              <a:t>déposer </a:t>
            </a:r>
            <a:r>
              <a:rPr lang="fr-FR" sz="2800" dirty="0"/>
              <a:t>au secrétariat avec les documents nécessaires. Déjà </a:t>
            </a:r>
            <a:r>
              <a:rPr lang="fr-FR" sz="2800" dirty="0" smtClean="0"/>
              <a:t>disponible </a:t>
            </a:r>
            <a:r>
              <a:rPr lang="fr-FR" sz="2800" dirty="0"/>
              <a:t>sur le site du département. Bien la lire et TOUT compléter.</a:t>
            </a:r>
            <a:br>
              <a:rPr lang="fr-FR" sz="2800" dirty="0"/>
            </a:br>
            <a:endParaRPr lang="fr-FR" sz="2800" dirty="0" smtClean="0"/>
          </a:p>
          <a:p>
            <a:pPr algn="just">
              <a:lnSpc>
                <a:spcPct val="90000"/>
              </a:lnSpc>
            </a:pPr>
            <a:r>
              <a:rPr lang="fr-FR" sz="2800" dirty="0" smtClean="0"/>
              <a:t>Vous </a:t>
            </a:r>
            <a:r>
              <a:rPr lang="fr-FR" sz="2800" dirty="0"/>
              <a:t>ne pourrez évidemment faire la demande qu'une fois que vous aurez connaissance de l'EDT.</a:t>
            </a:r>
          </a:p>
          <a:p>
            <a:pPr algn="just">
              <a:lnSpc>
                <a:spcPct val="90000"/>
              </a:lnSpc>
            </a:pPr>
            <a:endParaRPr lang="fr-FR" sz="2800" dirty="0"/>
          </a:p>
          <a:p>
            <a:pPr algn="just">
              <a:lnSpc>
                <a:spcPct val="90000"/>
              </a:lnSpc>
            </a:pPr>
            <a:endParaRPr lang="fr-FR" sz="2700" dirty="0"/>
          </a:p>
          <a:p>
            <a:pPr marL="0" indent="0" algn="just">
              <a:lnSpc>
                <a:spcPct val="90000"/>
              </a:lnSpc>
              <a:buNone/>
            </a:pPr>
            <a:r>
              <a:rPr lang="fr-FR" sz="2700" dirty="0"/>
              <a:t>     En dehors du statut RSE, les    absences en cours pour « petit boulot » ne sont pas acceptées.</a:t>
            </a:r>
          </a:p>
        </p:txBody>
      </p:sp>
    </p:spTree>
    <p:extLst>
      <p:ext uri="{BB962C8B-B14F-4D97-AF65-F5344CB8AC3E}">
        <p14:creationId xmlns:p14="http://schemas.microsoft.com/office/powerpoint/2010/main" val="3968768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E9C258BE-E8E2-6E49-A4A0-2DF54FEBD31B}"/>
              </a:ext>
            </a:extLst>
          </p:cNvPr>
          <p:cNvSpPr>
            <a:spLocks noGrp="1"/>
          </p:cNvSpPr>
          <p:nvPr>
            <p:ph type="title"/>
          </p:nvPr>
        </p:nvSpPr>
        <p:spPr>
          <a:xfrm>
            <a:off x="515125" y="1153572"/>
            <a:ext cx="2400300" cy="4461163"/>
          </a:xfrm>
        </p:spPr>
        <p:txBody>
          <a:bodyPr>
            <a:normAutofit/>
          </a:bodyPr>
          <a:lstStyle/>
          <a:p>
            <a:r>
              <a:rPr lang="fr-FR" sz="3100" dirty="0">
                <a:solidFill>
                  <a:srgbClr val="FFFFFF"/>
                </a:solidFill>
              </a:rPr>
              <a:t>SSU (Service de santé universitaire)</a:t>
            </a:r>
            <a:br>
              <a:rPr lang="fr-FR" sz="3100" dirty="0">
                <a:solidFill>
                  <a:srgbClr val="FFFFFF"/>
                </a:solidFill>
              </a:rPr>
            </a:br>
            <a:r>
              <a:rPr lang="fr-FR" sz="3200" dirty="0">
                <a:hlinkClick r:id="rId2" tooltip="ssu@univ-tours.fr"/>
              </a:rPr>
              <a:t>ssu@univ-tours.fr</a:t>
            </a:r>
            <a:r>
              <a:rPr lang="fr-FR" sz="3200" dirty="0"/>
              <a:t/>
            </a:r>
            <a:br>
              <a:rPr lang="fr-FR" sz="3200" dirty="0"/>
            </a:br>
            <a:r>
              <a:rPr lang="fr-FR" sz="3200" dirty="0"/>
              <a:t>02 47 36 77 00</a:t>
            </a:r>
            <a:endParaRPr lang="fr-FR" sz="3100" dirty="0">
              <a:solidFill>
                <a:srgbClr val="FFFFFF"/>
              </a:solidFill>
            </a:endParaRP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2B750CAF-869A-8845-92FF-1074ECAF3682}"/>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a:bodyPr>
          <a:lstStyle/>
          <a:p>
            <a:pPr algn="just">
              <a:lnSpc>
                <a:spcPct val="90000"/>
              </a:lnSpc>
            </a:pPr>
            <a:r>
              <a:rPr lang="fr-FR" sz="2700" b="1" dirty="0"/>
              <a:t>Pour les étudiant en situation de Handicap ou en incapacité temporaire partielle ou totale</a:t>
            </a:r>
            <a:r>
              <a:rPr lang="fr-FR" sz="2700" dirty="0"/>
              <a:t> (accident, maladie, grossesse.....), il faut prendre rendez-vous avec le SSU par mail ou par téléphone afin de se voir délivrer un certificat et de bénéficier si nécessaire d’un aménagement d’études.</a:t>
            </a:r>
          </a:p>
          <a:p>
            <a:pPr algn="just">
              <a:lnSpc>
                <a:spcPct val="90000"/>
              </a:lnSpc>
            </a:pPr>
            <a:r>
              <a:rPr lang="fr-FR" sz="2700" dirty="0"/>
              <a:t>Seuls les certificats délivrés par le SSU sont considérés comme valables pour ce statut RSE.</a:t>
            </a:r>
          </a:p>
        </p:txBody>
      </p:sp>
    </p:spTree>
    <p:extLst>
      <p:ext uri="{BB962C8B-B14F-4D97-AF65-F5344CB8AC3E}">
        <p14:creationId xmlns:p14="http://schemas.microsoft.com/office/powerpoint/2010/main" val="3726679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E2015BE3-7639-AF45-9B34-41B5A9325CA8}"/>
              </a:ext>
            </a:extLst>
          </p:cNvPr>
          <p:cNvSpPr>
            <a:spLocks noGrp="1"/>
          </p:cNvSpPr>
          <p:nvPr>
            <p:ph type="title"/>
          </p:nvPr>
        </p:nvSpPr>
        <p:spPr>
          <a:xfrm>
            <a:off x="515125" y="1153572"/>
            <a:ext cx="2400300" cy="4461163"/>
          </a:xfrm>
        </p:spPr>
        <p:txBody>
          <a:bodyPr>
            <a:normAutofit/>
          </a:bodyPr>
          <a:lstStyle/>
          <a:p>
            <a:r>
              <a:rPr lang="fr-FR" dirty="0">
                <a:solidFill>
                  <a:srgbClr val="FFFFFF"/>
                </a:solidFill>
              </a:rPr>
              <a:t>SSU</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3347AAE9-6C96-AC42-A422-BE643BFA6DF7}"/>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a:bodyPr>
          <a:lstStyle/>
          <a:p>
            <a:r>
              <a:rPr lang="fr-FR" dirty="0"/>
              <a:t>Ce service est également disponible pour tout problème de santé : médecine générale, psychologues, gynécologie, soins dentaires, etc.</a:t>
            </a:r>
          </a:p>
          <a:p>
            <a:endParaRPr lang="fr-FR" dirty="0"/>
          </a:p>
          <a:p>
            <a:r>
              <a:rPr lang="fr-FR" dirty="0">
                <a:hlinkClick r:id="rId2" tooltip="ssu@univ-tours.fr"/>
              </a:rPr>
              <a:t>ssu@univ-tours.fr</a:t>
            </a:r>
            <a:r>
              <a:rPr lang="fr-FR" dirty="0"/>
              <a:t/>
            </a:r>
            <a:br>
              <a:rPr lang="fr-FR" dirty="0"/>
            </a:br>
            <a:r>
              <a:rPr lang="fr-FR" dirty="0"/>
              <a:t>02 47 36 77 00</a:t>
            </a:r>
          </a:p>
          <a:p>
            <a:endParaRPr lang="fr-FR" dirty="0"/>
          </a:p>
        </p:txBody>
      </p:sp>
    </p:spTree>
    <p:extLst>
      <p:ext uri="{BB962C8B-B14F-4D97-AF65-F5344CB8AC3E}">
        <p14:creationId xmlns:p14="http://schemas.microsoft.com/office/powerpoint/2010/main" val="3958920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D278ADA9-6383-4BDD-80D2-8899A40268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484B7147-B0F6-40ED-B5A2-FF72BC8198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 xmlns:a16="http://schemas.microsoft.com/office/drawing/2014/main" id="{B36D2DE0-0628-4A9A-A59D-7BA8B5EB30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48E405C9-94BE-41DA-928C-DEC9A8550E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11946" y="148929"/>
            <a:ext cx="4920107"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re 1">
            <a:extLst>
              <a:ext uri="{FF2B5EF4-FFF2-40B4-BE49-F238E27FC236}">
                <a16:creationId xmlns="" xmlns:a16="http://schemas.microsoft.com/office/drawing/2014/main" id="{646C29A3-40C3-ED43-B92F-B735F149569A}"/>
              </a:ext>
            </a:extLst>
          </p:cNvPr>
          <p:cNvSpPr>
            <a:spLocks noGrp="1"/>
          </p:cNvSpPr>
          <p:nvPr>
            <p:ph type="title"/>
          </p:nvPr>
        </p:nvSpPr>
        <p:spPr>
          <a:xfrm>
            <a:off x="2486273" y="1380754"/>
            <a:ext cx="4171453" cy="2513516"/>
          </a:xfrm>
        </p:spPr>
        <p:txBody>
          <a:bodyPr vert="horz" lIns="91440" tIns="45720" rIns="91440" bIns="45720" rtlCol="0" anchor="b">
            <a:normAutofit fontScale="90000"/>
          </a:bodyPr>
          <a:lstStyle/>
          <a:p>
            <a:pPr defTabSz="914400">
              <a:lnSpc>
                <a:spcPct val="90000"/>
              </a:lnSpc>
            </a:pPr>
            <a:r>
              <a:rPr lang="en-US" sz="5600" kern="1200" dirty="0">
                <a:solidFill>
                  <a:schemeClr val="tx1"/>
                </a:solidFill>
                <a:latin typeface="+mj-lt"/>
                <a:ea typeface="+mj-ea"/>
                <a:cs typeface="+mj-cs"/>
              </a:rPr>
              <a:t/>
            </a:r>
            <a:br>
              <a:rPr lang="en-US" sz="5600" kern="1200" dirty="0">
                <a:solidFill>
                  <a:schemeClr val="tx1"/>
                </a:solidFill>
                <a:latin typeface="+mj-lt"/>
                <a:ea typeface="+mj-ea"/>
                <a:cs typeface="+mj-cs"/>
              </a:rPr>
            </a:br>
            <a:r>
              <a:rPr lang="en-US" sz="5600" kern="1200" dirty="0">
                <a:solidFill>
                  <a:schemeClr val="tx1"/>
                </a:solidFill>
                <a:latin typeface="+mj-lt"/>
                <a:ea typeface="+mj-ea"/>
                <a:cs typeface="+mj-cs"/>
              </a:rPr>
              <a:t/>
            </a:r>
            <a:br>
              <a:rPr lang="en-US" sz="5600" kern="1200" dirty="0">
                <a:solidFill>
                  <a:schemeClr val="tx1"/>
                </a:solidFill>
                <a:latin typeface="+mj-lt"/>
                <a:ea typeface="+mj-ea"/>
                <a:cs typeface="+mj-cs"/>
              </a:rPr>
            </a:br>
            <a:r>
              <a:rPr lang="en-US" sz="5600" kern="1200" dirty="0">
                <a:solidFill>
                  <a:schemeClr val="tx1"/>
                </a:solidFill>
                <a:latin typeface="+mj-lt"/>
                <a:ea typeface="+mj-ea"/>
                <a:cs typeface="+mj-cs"/>
              </a:rPr>
              <a:t/>
            </a:r>
            <a:br>
              <a:rPr lang="en-US" sz="5600" kern="1200" dirty="0">
                <a:solidFill>
                  <a:schemeClr val="tx1"/>
                </a:solidFill>
                <a:latin typeface="+mj-lt"/>
                <a:ea typeface="+mj-ea"/>
                <a:cs typeface="+mj-cs"/>
              </a:rPr>
            </a:br>
            <a:r>
              <a:rPr lang="en-US" sz="5600" kern="1200" dirty="0">
                <a:solidFill>
                  <a:schemeClr val="tx1"/>
                </a:solidFill>
                <a:latin typeface="+mj-lt"/>
                <a:ea typeface="+mj-ea"/>
                <a:cs typeface="+mj-cs"/>
              </a:rPr>
              <a:t>La </a:t>
            </a:r>
            <a:r>
              <a:rPr lang="en-US" sz="5600" kern="1200" dirty="0" err="1">
                <a:solidFill>
                  <a:schemeClr val="tx1"/>
                </a:solidFill>
                <a:latin typeface="+mj-lt"/>
                <a:ea typeface="+mj-ea"/>
                <a:cs typeface="+mj-cs"/>
              </a:rPr>
              <a:t>déontologie</a:t>
            </a:r>
            <a:r>
              <a:rPr lang="en-US" sz="5600" kern="1200" dirty="0">
                <a:solidFill>
                  <a:schemeClr val="tx1"/>
                </a:solidFill>
                <a:latin typeface="+mj-lt"/>
                <a:ea typeface="+mj-ea"/>
                <a:cs typeface="+mj-cs"/>
              </a:rPr>
              <a:t> de </a:t>
            </a:r>
            <a:r>
              <a:rPr lang="en-US" sz="5600" kern="1200" dirty="0" err="1">
                <a:solidFill>
                  <a:schemeClr val="tx1"/>
                </a:solidFill>
                <a:latin typeface="+mj-lt"/>
                <a:ea typeface="+mj-ea"/>
                <a:cs typeface="+mj-cs"/>
              </a:rPr>
              <a:t>l’étudiant</a:t>
            </a:r>
            <a:endParaRPr lang="en-US" sz="5600" kern="1200" dirty="0">
              <a:solidFill>
                <a:schemeClr val="tx1"/>
              </a:solidFill>
              <a:latin typeface="+mj-lt"/>
              <a:ea typeface="+mj-ea"/>
              <a:cs typeface="+mj-cs"/>
            </a:endParaRPr>
          </a:p>
        </p:txBody>
      </p:sp>
      <p:sp>
        <p:nvSpPr>
          <p:cNvPr id="15" name="Arc 14">
            <a:extLst>
              <a:ext uri="{FF2B5EF4-FFF2-40B4-BE49-F238E27FC236}">
                <a16:creationId xmlns="" xmlns:a16="http://schemas.microsoft.com/office/drawing/2014/main" id="{D2091A72-D5BB-42AC-8FD3-F7747D9086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9222429" flipV="1">
            <a:off x="1870589" y="6170"/>
            <a:ext cx="5112196"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 xmlns:a16="http://schemas.microsoft.com/office/drawing/2014/main" id="{6ED12BFC-A737-46AF-8411-481112D54B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50746" y="5310973"/>
            <a:ext cx="529461"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964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 xmlns:a16="http://schemas.microsoft.com/office/drawing/2014/main" id="{71C47065-7288-9D4E-B4C3-1E64FDE9AB16}"/>
              </a:ext>
            </a:extLst>
          </p:cNvPr>
          <p:cNvSpPr>
            <a:spLocks noGrp="1"/>
          </p:cNvSpPr>
          <p:nvPr>
            <p:ph type="title"/>
          </p:nvPr>
        </p:nvSpPr>
        <p:spPr>
          <a:xfrm>
            <a:off x="515125" y="1153572"/>
            <a:ext cx="2400300" cy="4461163"/>
          </a:xfrm>
        </p:spPr>
        <p:txBody>
          <a:bodyPr>
            <a:normAutofit/>
          </a:bodyPr>
          <a:lstStyle/>
          <a:p>
            <a:pPr>
              <a:lnSpc>
                <a:spcPct val="90000"/>
              </a:lnSpc>
            </a:pPr>
            <a:r>
              <a:rPr lang="fr-FR" sz="3400">
                <a:solidFill>
                  <a:srgbClr val="FFFFFF"/>
                </a:solidFill>
              </a:rPr>
              <a:t/>
            </a:r>
            <a:br>
              <a:rPr lang="fr-FR" sz="3400">
                <a:solidFill>
                  <a:srgbClr val="FFFFFF"/>
                </a:solidFill>
              </a:rPr>
            </a:br>
            <a:r>
              <a:rPr lang="fr-FR" sz="3400">
                <a:solidFill>
                  <a:srgbClr val="FFFFFF"/>
                </a:solidFill>
              </a:rPr>
              <a:t>1. Une utilisation responsable des réseaux sociaux</a:t>
            </a:r>
            <a:br>
              <a:rPr lang="fr-FR" sz="3400">
                <a:solidFill>
                  <a:srgbClr val="FFFFFF"/>
                </a:solidFill>
              </a:rPr>
            </a:br>
            <a:endParaRPr lang="fr-FR" sz="3400">
              <a:solidFill>
                <a:srgbClr val="FFFFFF"/>
              </a:solidFill>
            </a:endParaRPr>
          </a:p>
        </p:txBody>
      </p:sp>
      <p:sp>
        <p:nvSpPr>
          <p:cNvPr id="13" name="Arc 12">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Espace réservé du contenu 3">
            <a:extLst>
              <a:ext uri="{FF2B5EF4-FFF2-40B4-BE49-F238E27FC236}">
                <a16:creationId xmlns="" xmlns:a16="http://schemas.microsoft.com/office/drawing/2014/main" id="{5A2403E5-6671-6E43-8AAC-98C881410C80}"/>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a:bodyPr>
          <a:lstStyle/>
          <a:p>
            <a:pPr marL="0" indent="0" algn="just">
              <a:lnSpc>
                <a:spcPct val="90000"/>
              </a:lnSpc>
              <a:buNone/>
            </a:pPr>
            <a:r>
              <a:rPr lang="fr-FR" dirty="0"/>
              <a:t>Les propos injurieux, diffamatoires ou portant atteinte au droit au respect de la vie privée ou à la dignité des personnes intéressées sur tout réseau social sont passibles de poursuites pénales et peuvent faire l’objet d’une procédure disciplinaire de la part des instances compétentes de l’Université.</a:t>
            </a:r>
          </a:p>
        </p:txBody>
      </p:sp>
    </p:spTree>
    <p:extLst>
      <p:ext uri="{BB962C8B-B14F-4D97-AF65-F5344CB8AC3E}">
        <p14:creationId xmlns:p14="http://schemas.microsoft.com/office/powerpoint/2010/main" val="4056390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9AB31637-1E21-4F40-8472-3A4F7A6CEF75}"/>
              </a:ext>
            </a:extLst>
          </p:cNvPr>
          <p:cNvSpPr>
            <a:spLocks noGrp="1"/>
          </p:cNvSpPr>
          <p:nvPr>
            <p:ph type="title"/>
          </p:nvPr>
        </p:nvSpPr>
        <p:spPr>
          <a:xfrm>
            <a:off x="515125" y="1153572"/>
            <a:ext cx="2400300" cy="4461163"/>
          </a:xfrm>
        </p:spPr>
        <p:txBody>
          <a:bodyPr>
            <a:normAutofit/>
          </a:bodyPr>
          <a:lstStyle/>
          <a:p>
            <a:r>
              <a:rPr lang="fr-FR">
                <a:solidFill>
                  <a:srgbClr val="FFFFFF"/>
                </a:solidFill>
              </a:rPr>
              <a:t>2. Le respect des autres</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E7F4B96B-4C6C-F246-B45B-7A9DB79F890C}"/>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a:bodyPr>
          <a:lstStyle/>
          <a:p>
            <a:pPr>
              <a:lnSpc>
                <a:spcPct val="90000"/>
              </a:lnSpc>
            </a:pPr>
            <a:r>
              <a:rPr lang="fr-FR" sz="2700" dirty="0"/>
              <a:t>L’université a formalisé pour les étudiants une procédure interne facilement accessible lorsqu’il y a suspicion de harcèlement moral ou sexuel: </a:t>
            </a:r>
            <a:r>
              <a:rPr lang="fr-FR" sz="2700" dirty="0">
                <a:hlinkClick r:id="rId2"/>
              </a:rPr>
              <a:t>www.univ-tours.fr/l-universite/nos-valeurs/harcelement/</a:t>
            </a:r>
            <a:r>
              <a:rPr lang="fr-FR" sz="2700" dirty="0"/>
              <a:t> </a:t>
            </a:r>
          </a:p>
          <a:p>
            <a:pPr>
              <a:lnSpc>
                <a:spcPct val="90000"/>
              </a:lnSpc>
            </a:pPr>
            <a:endParaRPr lang="fr-FR" sz="2700" dirty="0"/>
          </a:p>
          <a:p>
            <a:pPr algn="just">
              <a:lnSpc>
                <a:spcPct val="90000"/>
              </a:lnSpc>
            </a:pPr>
            <a:r>
              <a:rPr lang="fr-FR" sz="2700" dirty="0"/>
              <a:t>Les étudiants s’exposent à des sanctions pénales mais également disciplinaires par les instances compétentes de l’université.</a:t>
            </a:r>
          </a:p>
          <a:p>
            <a:pPr>
              <a:lnSpc>
                <a:spcPct val="90000"/>
              </a:lnSpc>
            </a:pPr>
            <a:endParaRPr lang="fr-FR" sz="2700" dirty="0"/>
          </a:p>
        </p:txBody>
      </p:sp>
    </p:spTree>
    <p:extLst>
      <p:ext uri="{BB962C8B-B14F-4D97-AF65-F5344CB8AC3E}">
        <p14:creationId xmlns:p14="http://schemas.microsoft.com/office/powerpoint/2010/main" val="2893658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2951AAB4-42A1-024B-8AD1-48171D5D2999}"/>
              </a:ext>
            </a:extLst>
          </p:cNvPr>
          <p:cNvSpPr>
            <a:spLocks noGrp="1"/>
          </p:cNvSpPr>
          <p:nvPr>
            <p:ph type="title"/>
          </p:nvPr>
        </p:nvSpPr>
        <p:spPr>
          <a:xfrm>
            <a:off x="515125" y="1153572"/>
            <a:ext cx="2400300" cy="4461163"/>
          </a:xfrm>
        </p:spPr>
        <p:txBody>
          <a:bodyPr>
            <a:normAutofit/>
          </a:bodyPr>
          <a:lstStyle/>
          <a:p>
            <a:r>
              <a:rPr lang="fr-FR" sz="2400" dirty="0">
                <a:solidFill>
                  <a:srgbClr val="FFFFFF"/>
                </a:solidFill>
              </a:rPr>
              <a:t>3. PLAGIAT : </a:t>
            </a:r>
            <a:br>
              <a:rPr lang="fr-FR" sz="2400" dirty="0">
                <a:solidFill>
                  <a:srgbClr val="FFFFFF"/>
                </a:solidFill>
              </a:rPr>
            </a:br>
            <a:r>
              <a:rPr lang="fr-FR" sz="2400" dirty="0">
                <a:solidFill>
                  <a:srgbClr val="FFFFFF"/>
                </a:solidFill>
              </a:rPr>
              <a:t>AVERTISSEMENT</a:t>
            </a:r>
            <a:br>
              <a:rPr lang="fr-FR" sz="2400" dirty="0">
                <a:solidFill>
                  <a:srgbClr val="FFFFFF"/>
                </a:solidFill>
              </a:rPr>
            </a:br>
            <a:endParaRPr lang="fr-FR" sz="2400" dirty="0">
              <a:solidFill>
                <a:srgbClr val="FFFFFF"/>
              </a:solidFill>
            </a:endParaRP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AC64E6BF-3E8D-934F-9204-6D961D3570C2}"/>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a:bodyPr>
          <a:lstStyle/>
          <a:p>
            <a:pPr>
              <a:lnSpc>
                <a:spcPct val="90000"/>
              </a:lnSpc>
            </a:pPr>
            <a:r>
              <a:rPr lang="fr-FR" sz="1800" dirty="0"/>
              <a:t/>
            </a:r>
            <a:br>
              <a:rPr lang="fr-FR" sz="1800" dirty="0"/>
            </a:br>
            <a:r>
              <a:rPr lang="fr-FR" sz="1800" b="1" dirty="0"/>
              <a:t>L'attention des étudiants est appelée sur le fait que le plagiat, qui consiste à présenter comme sien ce qui appartient à un autre, est assimilé à une fraude.</a:t>
            </a:r>
            <a:r>
              <a:rPr lang="fr-FR" sz="1800" dirty="0"/>
              <a:t/>
            </a:r>
            <a:br>
              <a:rPr lang="fr-FR" sz="1800" dirty="0"/>
            </a:br>
            <a:r>
              <a:rPr lang="fr-FR" sz="1800" dirty="0"/>
              <a:t>Les auteurs de plagiat sont passibles de la Section disciplinaire et s'exposent aux sanctions allant de l’avertissement à l’exclusion définitive de tout établissement d’enseignement supérieur</a:t>
            </a:r>
            <a:br>
              <a:rPr lang="fr-FR" sz="1800" dirty="0"/>
            </a:br>
            <a:r>
              <a:rPr lang="fr-FR" sz="1800" dirty="0"/>
              <a:t>1° L’avertissement ;</a:t>
            </a:r>
            <a:br>
              <a:rPr lang="fr-FR" sz="1800" dirty="0"/>
            </a:br>
            <a:r>
              <a:rPr lang="fr-FR" sz="1800" dirty="0"/>
              <a:t>2° Le blâme ;</a:t>
            </a:r>
            <a:br>
              <a:rPr lang="fr-FR" sz="1800" dirty="0"/>
            </a:br>
            <a:r>
              <a:rPr lang="fr-FR" sz="1800" dirty="0"/>
              <a:t>3° L’exclusion de l'établissement pour une durée maximum de cinq ans. Cette sanction peut être prononcée avec sursis si l'exclusion n'excède pas deux ans ;</a:t>
            </a:r>
            <a:br>
              <a:rPr lang="fr-FR" sz="1800" dirty="0"/>
            </a:br>
            <a:r>
              <a:rPr lang="fr-FR" sz="1800" dirty="0"/>
              <a:t>4° L’exclusion définitive de l'établissement ;</a:t>
            </a:r>
            <a:br>
              <a:rPr lang="fr-FR" sz="1800" dirty="0"/>
            </a:br>
            <a:r>
              <a:rPr lang="fr-FR" sz="1800" dirty="0"/>
              <a:t>5° L’exclusion de tout établissement public d'enseignement supérieur pour une durée maximum de cinq ans ;</a:t>
            </a:r>
            <a:br>
              <a:rPr lang="fr-FR" sz="1800" dirty="0"/>
            </a:br>
            <a:r>
              <a:rPr lang="fr-FR" sz="1800" dirty="0"/>
              <a:t>6° L’exclusion définitive de tout établissement public d'enseignement supérieur.</a:t>
            </a:r>
          </a:p>
        </p:txBody>
      </p:sp>
    </p:spTree>
    <p:extLst>
      <p:ext uri="{BB962C8B-B14F-4D97-AF65-F5344CB8AC3E}">
        <p14:creationId xmlns:p14="http://schemas.microsoft.com/office/powerpoint/2010/main" val="703375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078766D7-CAFB-A546-AEF6-A1FDD70DFC19}"/>
              </a:ext>
            </a:extLst>
          </p:cNvPr>
          <p:cNvSpPr>
            <a:spLocks noGrp="1"/>
          </p:cNvSpPr>
          <p:nvPr>
            <p:ph type="title"/>
          </p:nvPr>
        </p:nvSpPr>
        <p:spPr>
          <a:xfrm>
            <a:off x="515125" y="1153572"/>
            <a:ext cx="2400300" cy="4461163"/>
          </a:xfrm>
        </p:spPr>
        <p:txBody>
          <a:bodyPr>
            <a:normAutofit/>
          </a:bodyPr>
          <a:lstStyle/>
          <a:p>
            <a:r>
              <a:rPr lang="fr-FR" sz="2400" dirty="0">
                <a:solidFill>
                  <a:srgbClr val="FFFFFF"/>
                </a:solidFill>
              </a:rPr>
              <a:t>4.FRAUDE : AVERTISSEMENT</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C5E76671-8566-424A-8EED-29856F73D354}"/>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fontScale="92500"/>
          </a:bodyPr>
          <a:lstStyle/>
          <a:p>
            <a:pPr marL="0" indent="0">
              <a:buNone/>
            </a:pPr>
            <a:r>
              <a:rPr lang="fr-FR" dirty="0"/>
              <a:t>Tout étudiant surpris en train de tricher à un contrôle ou à un examen sera sanctionné par la rédaction immédiate d’un constat de fraude et l’envoi en Conseil de discipline. Celui-ci se prononcera sur les sanctions ultérieures (allant de l’avertissement à l’exclusion définitive de tout établissement d’enseignement supérieur).</a:t>
            </a:r>
          </a:p>
        </p:txBody>
      </p:sp>
    </p:spTree>
    <p:extLst>
      <p:ext uri="{BB962C8B-B14F-4D97-AF65-F5344CB8AC3E}">
        <p14:creationId xmlns:p14="http://schemas.microsoft.com/office/powerpoint/2010/main" val="264961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5DB3719-6FDC-4E5D-891D-FF40B7300F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603F719B-4E23-5D43-BB6E-A87346C92062}"/>
              </a:ext>
            </a:extLst>
          </p:cNvPr>
          <p:cNvSpPr>
            <a:spLocks noGrp="1"/>
          </p:cNvSpPr>
          <p:nvPr>
            <p:ph type="title"/>
          </p:nvPr>
        </p:nvSpPr>
        <p:spPr>
          <a:xfrm>
            <a:off x="628650" y="365125"/>
            <a:ext cx="7886700" cy="1325563"/>
          </a:xfrm>
        </p:spPr>
        <p:txBody>
          <a:bodyPr>
            <a:normAutofit/>
          </a:bodyPr>
          <a:lstStyle/>
          <a:p>
            <a:r>
              <a:rPr lang="fr-FR" sz="4700"/>
              <a:t>Memento</a:t>
            </a:r>
          </a:p>
        </p:txBody>
      </p:sp>
      <p:sp>
        <p:nvSpPr>
          <p:cNvPr id="11" name="sketch line">
            <a:extLst>
              <a:ext uri="{FF2B5EF4-FFF2-40B4-BE49-F238E27FC236}">
                <a16:creationId xmlns="" xmlns:a16="http://schemas.microsoft.com/office/drawing/2014/main" id="{E0CBAC23-2E3F-4A90-BA59-F8299F6A5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 name="connsiteX0" fmla="*/ 0 w 7818120"/>
              <a:gd name="connsiteY0" fmla="*/ 0 h 18288"/>
              <a:gd name="connsiteX1" fmla="*/ 573329 w 7818120"/>
              <a:gd name="connsiteY1" fmla="*/ 0 h 18288"/>
              <a:gd name="connsiteX2" fmla="*/ 990295 w 7818120"/>
              <a:gd name="connsiteY2" fmla="*/ 0 h 18288"/>
              <a:gd name="connsiteX3" fmla="*/ 1394232 w 7818120"/>
              <a:gd name="connsiteY3" fmla="*/ 0 h 18288"/>
              <a:gd name="connsiteX4" fmla="*/ 1798168 w 7818120"/>
              <a:gd name="connsiteY4" fmla="*/ 0 h 18288"/>
              <a:gd name="connsiteX5" fmla="*/ 2371496 w 7818120"/>
              <a:gd name="connsiteY5" fmla="*/ 0 h 18288"/>
              <a:gd name="connsiteX6" fmla="*/ 2944825 w 7818120"/>
              <a:gd name="connsiteY6" fmla="*/ 0 h 18288"/>
              <a:gd name="connsiteX7" fmla="*/ 3752698 w 7818120"/>
              <a:gd name="connsiteY7" fmla="*/ 0 h 18288"/>
              <a:gd name="connsiteX8" fmla="*/ 4247845 w 7818120"/>
              <a:gd name="connsiteY8" fmla="*/ 0 h 18288"/>
              <a:gd name="connsiteX9" fmla="*/ 5055718 w 7818120"/>
              <a:gd name="connsiteY9" fmla="*/ 0 h 18288"/>
              <a:gd name="connsiteX10" fmla="*/ 5863590 w 7818120"/>
              <a:gd name="connsiteY10" fmla="*/ 0 h 18288"/>
              <a:gd name="connsiteX11" fmla="*/ 6515100 w 7818120"/>
              <a:gd name="connsiteY11" fmla="*/ 0 h 18288"/>
              <a:gd name="connsiteX12" fmla="*/ 7818120 w 7818120"/>
              <a:gd name="connsiteY12" fmla="*/ 0 h 18288"/>
              <a:gd name="connsiteX13" fmla="*/ 7818120 w 7818120"/>
              <a:gd name="connsiteY13" fmla="*/ 18288 h 18288"/>
              <a:gd name="connsiteX14" fmla="*/ 7401154 w 7818120"/>
              <a:gd name="connsiteY14" fmla="*/ 18288 h 18288"/>
              <a:gd name="connsiteX15" fmla="*/ 6593281 w 7818120"/>
              <a:gd name="connsiteY15" fmla="*/ 18288 h 18288"/>
              <a:gd name="connsiteX16" fmla="*/ 6098134 w 7818120"/>
              <a:gd name="connsiteY16" fmla="*/ 18288 h 18288"/>
              <a:gd name="connsiteX17" fmla="*/ 5446624 w 7818120"/>
              <a:gd name="connsiteY17" fmla="*/ 18288 h 18288"/>
              <a:gd name="connsiteX18" fmla="*/ 4638751 w 7818120"/>
              <a:gd name="connsiteY18" fmla="*/ 18288 h 18288"/>
              <a:gd name="connsiteX19" fmla="*/ 3987241 w 7818120"/>
              <a:gd name="connsiteY19" fmla="*/ 18288 h 18288"/>
              <a:gd name="connsiteX20" fmla="*/ 3570275 w 7818120"/>
              <a:gd name="connsiteY20" fmla="*/ 18288 h 18288"/>
              <a:gd name="connsiteX21" fmla="*/ 3075127 w 7818120"/>
              <a:gd name="connsiteY21" fmla="*/ 18288 h 18288"/>
              <a:gd name="connsiteX22" fmla="*/ 2267255 w 7818120"/>
              <a:gd name="connsiteY22" fmla="*/ 18288 h 18288"/>
              <a:gd name="connsiteX23" fmla="*/ 1615745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01002" y="-20048"/>
                  <a:pt x="215808" y="13837"/>
                  <a:pt x="416966" y="0"/>
                </a:cubicBezTo>
                <a:cubicBezTo>
                  <a:pt x="573264" y="9422"/>
                  <a:pt x="897859" y="4188"/>
                  <a:pt x="1146658" y="0"/>
                </a:cubicBezTo>
                <a:cubicBezTo>
                  <a:pt x="1409722" y="12227"/>
                  <a:pt x="1377475" y="-3286"/>
                  <a:pt x="1563624" y="0"/>
                </a:cubicBezTo>
                <a:cubicBezTo>
                  <a:pt x="1758084" y="11330"/>
                  <a:pt x="1967746" y="-7403"/>
                  <a:pt x="2136953" y="0"/>
                </a:cubicBezTo>
                <a:cubicBezTo>
                  <a:pt x="2354826" y="-5751"/>
                  <a:pt x="2687014" y="20029"/>
                  <a:pt x="2944825" y="0"/>
                </a:cubicBezTo>
                <a:cubicBezTo>
                  <a:pt x="3238848" y="15226"/>
                  <a:pt x="3415761" y="33925"/>
                  <a:pt x="3596335" y="0"/>
                </a:cubicBezTo>
                <a:cubicBezTo>
                  <a:pt x="3815108" y="13362"/>
                  <a:pt x="3972448" y="-68797"/>
                  <a:pt x="4326026" y="0"/>
                </a:cubicBezTo>
                <a:cubicBezTo>
                  <a:pt x="4638028" y="39995"/>
                  <a:pt x="4794473" y="211"/>
                  <a:pt x="4899355" y="0"/>
                </a:cubicBezTo>
                <a:cubicBezTo>
                  <a:pt x="5037170" y="-13296"/>
                  <a:pt x="5289722" y="-48609"/>
                  <a:pt x="5550865" y="0"/>
                </a:cubicBezTo>
                <a:cubicBezTo>
                  <a:pt x="5740088" y="19163"/>
                  <a:pt x="6143605" y="-29909"/>
                  <a:pt x="6358738" y="0"/>
                </a:cubicBezTo>
                <a:cubicBezTo>
                  <a:pt x="6556443" y="18955"/>
                  <a:pt x="6741581" y="-22634"/>
                  <a:pt x="6853885" y="0"/>
                </a:cubicBezTo>
                <a:cubicBezTo>
                  <a:pt x="6996029" y="20497"/>
                  <a:pt x="7453286" y="6658"/>
                  <a:pt x="7818120" y="0"/>
                </a:cubicBezTo>
                <a:cubicBezTo>
                  <a:pt x="7817552" y="7862"/>
                  <a:pt x="7817901" y="13269"/>
                  <a:pt x="7818120" y="18288"/>
                </a:cubicBezTo>
                <a:cubicBezTo>
                  <a:pt x="7701883" y="-33961"/>
                  <a:pt x="7395843" y="8437"/>
                  <a:pt x="7244791" y="18288"/>
                </a:cubicBezTo>
                <a:cubicBezTo>
                  <a:pt x="7088282" y="14407"/>
                  <a:pt x="6958165" y="20902"/>
                  <a:pt x="6827825" y="18288"/>
                </a:cubicBezTo>
                <a:cubicBezTo>
                  <a:pt x="6715653" y="-2805"/>
                  <a:pt x="6356779" y="33124"/>
                  <a:pt x="6176315" y="18288"/>
                </a:cubicBezTo>
                <a:cubicBezTo>
                  <a:pt x="6015867" y="-5301"/>
                  <a:pt x="5852369" y="-275"/>
                  <a:pt x="5681167" y="18288"/>
                </a:cubicBezTo>
                <a:cubicBezTo>
                  <a:pt x="5508002" y="48742"/>
                  <a:pt x="5304989" y="-7247"/>
                  <a:pt x="5029657" y="18288"/>
                </a:cubicBezTo>
                <a:cubicBezTo>
                  <a:pt x="4760375" y="46790"/>
                  <a:pt x="4637400" y="35678"/>
                  <a:pt x="4378147" y="18288"/>
                </a:cubicBezTo>
                <a:cubicBezTo>
                  <a:pt x="4094943" y="8043"/>
                  <a:pt x="4037303" y="27568"/>
                  <a:pt x="3726637" y="18288"/>
                </a:cubicBezTo>
                <a:cubicBezTo>
                  <a:pt x="3400340" y="-2459"/>
                  <a:pt x="3320728" y="61058"/>
                  <a:pt x="3075127" y="18288"/>
                </a:cubicBezTo>
                <a:cubicBezTo>
                  <a:pt x="2809301" y="-25757"/>
                  <a:pt x="2702630" y="16477"/>
                  <a:pt x="2501798" y="18288"/>
                </a:cubicBezTo>
                <a:cubicBezTo>
                  <a:pt x="2308686" y="20751"/>
                  <a:pt x="2079466" y="5550"/>
                  <a:pt x="1772107" y="18288"/>
                </a:cubicBezTo>
                <a:cubicBezTo>
                  <a:pt x="1420202" y="47064"/>
                  <a:pt x="1431765" y="28913"/>
                  <a:pt x="1120597" y="18288"/>
                </a:cubicBezTo>
                <a:cubicBezTo>
                  <a:pt x="791266" y="31607"/>
                  <a:pt x="235945" y="82322"/>
                  <a:pt x="0" y="18288"/>
                </a:cubicBezTo>
                <a:cubicBezTo>
                  <a:pt x="-589" y="13471"/>
                  <a:pt x="-474" y="7409"/>
                  <a:pt x="0" y="0"/>
                </a:cubicBezTo>
                <a:close/>
              </a:path>
              <a:path w="7818120" h="18288" stroke="0" extrusionOk="0">
                <a:moveTo>
                  <a:pt x="0" y="0"/>
                </a:moveTo>
                <a:cubicBezTo>
                  <a:pt x="161767" y="-7030"/>
                  <a:pt x="286873" y="-11228"/>
                  <a:pt x="573329" y="0"/>
                </a:cubicBezTo>
                <a:cubicBezTo>
                  <a:pt x="860952" y="-8429"/>
                  <a:pt x="823968" y="-2420"/>
                  <a:pt x="990295" y="0"/>
                </a:cubicBezTo>
                <a:cubicBezTo>
                  <a:pt x="1144921" y="-13846"/>
                  <a:pt x="1288801" y="10931"/>
                  <a:pt x="1394232" y="0"/>
                </a:cubicBezTo>
                <a:cubicBezTo>
                  <a:pt x="1499663" y="-10931"/>
                  <a:pt x="1677634" y="10318"/>
                  <a:pt x="1798168" y="0"/>
                </a:cubicBezTo>
                <a:cubicBezTo>
                  <a:pt x="2021167" y="5465"/>
                  <a:pt x="2087775" y="-15972"/>
                  <a:pt x="2371496" y="0"/>
                </a:cubicBezTo>
                <a:cubicBezTo>
                  <a:pt x="2646084" y="3640"/>
                  <a:pt x="2709294" y="-15431"/>
                  <a:pt x="2944825" y="0"/>
                </a:cubicBezTo>
                <a:cubicBezTo>
                  <a:pt x="3182104" y="39801"/>
                  <a:pt x="3563508" y="7189"/>
                  <a:pt x="3752698" y="0"/>
                </a:cubicBezTo>
                <a:cubicBezTo>
                  <a:pt x="4004713" y="-51688"/>
                  <a:pt x="4111759" y="8465"/>
                  <a:pt x="4247845" y="0"/>
                </a:cubicBezTo>
                <a:cubicBezTo>
                  <a:pt x="4409051" y="-38636"/>
                  <a:pt x="4840912" y="-6880"/>
                  <a:pt x="5055718" y="0"/>
                </a:cubicBezTo>
                <a:cubicBezTo>
                  <a:pt x="5318987" y="12828"/>
                  <a:pt x="5464207" y="16349"/>
                  <a:pt x="5863590" y="0"/>
                </a:cubicBezTo>
                <a:cubicBezTo>
                  <a:pt x="6258188" y="21536"/>
                  <a:pt x="6373895" y="-20866"/>
                  <a:pt x="6515100" y="0"/>
                </a:cubicBezTo>
                <a:cubicBezTo>
                  <a:pt x="6673199" y="-42487"/>
                  <a:pt x="7368245" y="-124798"/>
                  <a:pt x="7818120" y="0"/>
                </a:cubicBezTo>
                <a:cubicBezTo>
                  <a:pt x="7818163" y="8895"/>
                  <a:pt x="7818750" y="9828"/>
                  <a:pt x="7818120" y="18288"/>
                </a:cubicBezTo>
                <a:cubicBezTo>
                  <a:pt x="7615777" y="-1071"/>
                  <a:pt x="7527543" y="-5750"/>
                  <a:pt x="7401154" y="18288"/>
                </a:cubicBezTo>
                <a:cubicBezTo>
                  <a:pt x="7322611" y="47896"/>
                  <a:pt x="6964426" y="-24966"/>
                  <a:pt x="6593281" y="18288"/>
                </a:cubicBezTo>
                <a:cubicBezTo>
                  <a:pt x="6260055" y="33833"/>
                  <a:pt x="6287545" y="-3963"/>
                  <a:pt x="6098134" y="18288"/>
                </a:cubicBezTo>
                <a:cubicBezTo>
                  <a:pt x="5900337" y="14995"/>
                  <a:pt x="5605990" y="72621"/>
                  <a:pt x="5446624" y="18288"/>
                </a:cubicBezTo>
                <a:cubicBezTo>
                  <a:pt x="5244167" y="-23104"/>
                  <a:pt x="4914971" y="-34358"/>
                  <a:pt x="4638751" y="18288"/>
                </a:cubicBezTo>
                <a:cubicBezTo>
                  <a:pt x="4353273" y="8380"/>
                  <a:pt x="4297533" y="13876"/>
                  <a:pt x="3987241" y="18288"/>
                </a:cubicBezTo>
                <a:cubicBezTo>
                  <a:pt x="3687723" y="41876"/>
                  <a:pt x="3776181" y="30039"/>
                  <a:pt x="3570275" y="18288"/>
                </a:cubicBezTo>
                <a:cubicBezTo>
                  <a:pt x="3396160" y="10249"/>
                  <a:pt x="3285909" y="48310"/>
                  <a:pt x="3075127" y="18288"/>
                </a:cubicBezTo>
                <a:cubicBezTo>
                  <a:pt x="2869474" y="41512"/>
                  <a:pt x="2676329" y="4972"/>
                  <a:pt x="2267255" y="18288"/>
                </a:cubicBezTo>
                <a:cubicBezTo>
                  <a:pt x="1866401" y="24532"/>
                  <a:pt x="1882987" y="25696"/>
                  <a:pt x="1615745" y="18288"/>
                </a:cubicBezTo>
                <a:cubicBezTo>
                  <a:pt x="1346085" y="13379"/>
                  <a:pt x="1323312" y="12392"/>
                  <a:pt x="1120597" y="18288"/>
                </a:cubicBezTo>
                <a:cubicBezTo>
                  <a:pt x="940237" y="-60975"/>
                  <a:pt x="569386" y="27591"/>
                  <a:pt x="0" y="18288"/>
                </a:cubicBezTo>
                <a:cubicBezTo>
                  <a:pt x="1751" y="14440"/>
                  <a:pt x="-1272" y="7740"/>
                  <a:pt x="0" y="0"/>
                </a:cubicBezTo>
                <a:close/>
              </a:path>
              <a:path w="7818120" h="18288" fill="none" stroke="0" extrusionOk="0">
                <a:moveTo>
                  <a:pt x="0" y="0"/>
                </a:moveTo>
                <a:cubicBezTo>
                  <a:pt x="102311" y="-24031"/>
                  <a:pt x="206428" y="20084"/>
                  <a:pt x="416966" y="0"/>
                </a:cubicBezTo>
                <a:cubicBezTo>
                  <a:pt x="662339" y="-9883"/>
                  <a:pt x="833564" y="-11910"/>
                  <a:pt x="1146658" y="0"/>
                </a:cubicBezTo>
                <a:cubicBezTo>
                  <a:pt x="1398993" y="16754"/>
                  <a:pt x="1378239" y="-4997"/>
                  <a:pt x="1563624" y="0"/>
                </a:cubicBezTo>
                <a:cubicBezTo>
                  <a:pt x="1738265" y="3015"/>
                  <a:pt x="2006667" y="23864"/>
                  <a:pt x="2136953" y="0"/>
                </a:cubicBezTo>
                <a:cubicBezTo>
                  <a:pt x="2338524" y="-3063"/>
                  <a:pt x="2693378" y="-15904"/>
                  <a:pt x="2944825" y="0"/>
                </a:cubicBezTo>
                <a:cubicBezTo>
                  <a:pt x="3201439" y="-13695"/>
                  <a:pt x="3379198" y="46243"/>
                  <a:pt x="3596335" y="0"/>
                </a:cubicBezTo>
                <a:cubicBezTo>
                  <a:pt x="3778868" y="-61549"/>
                  <a:pt x="3979469" y="3461"/>
                  <a:pt x="4326026" y="0"/>
                </a:cubicBezTo>
                <a:cubicBezTo>
                  <a:pt x="4670641" y="40397"/>
                  <a:pt x="4801160" y="2093"/>
                  <a:pt x="4899355" y="0"/>
                </a:cubicBezTo>
                <a:cubicBezTo>
                  <a:pt x="4972821" y="-4221"/>
                  <a:pt x="5326959" y="8892"/>
                  <a:pt x="5550865" y="0"/>
                </a:cubicBezTo>
                <a:cubicBezTo>
                  <a:pt x="5793178" y="12267"/>
                  <a:pt x="6146346" y="-4531"/>
                  <a:pt x="6358738" y="0"/>
                </a:cubicBezTo>
                <a:cubicBezTo>
                  <a:pt x="6580825" y="49349"/>
                  <a:pt x="6739467" y="13524"/>
                  <a:pt x="6853885" y="0"/>
                </a:cubicBezTo>
                <a:cubicBezTo>
                  <a:pt x="7057243" y="-60557"/>
                  <a:pt x="7415107" y="-58698"/>
                  <a:pt x="7818120" y="0"/>
                </a:cubicBezTo>
                <a:cubicBezTo>
                  <a:pt x="7817705" y="7748"/>
                  <a:pt x="7817189" y="13015"/>
                  <a:pt x="7818120" y="18288"/>
                </a:cubicBezTo>
                <a:cubicBezTo>
                  <a:pt x="7693944" y="-3615"/>
                  <a:pt x="7376376" y="-6677"/>
                  <a:pt x="7244791" y="18288"/>
                </a:cubicBezTo>
                <a:cubicBezTo>
                  <a:pt x="7100086" y="-5717"/>
                  <a:pt x="6942350" y="35421"/>
                  <a:pt x="6827825" y="18288"/>
                </a:cubicBezTo>
                <a:cubicBezTo>
                  <a:pt x="6691364" y="27873"/>
                  <a:pt x="6342432" y="37332"/>
                  <a:pt x="6176315" y="18288"/>
                </a:cubicBezTo>
                <a:cubicBezTo>
                  <a:pt x="6012850" y="28657"/>
                  <a:pt x="5862979" y="-980"/>
                  <a:pt x="5681167" y="18288"/>
                </a:cubicBezTo>
                <a:cubicBezTo>
                  <a:pt x="5485624" y="71662"/>
                  <a:pt x="5295851" y="1288"/>
                  <a:pt x="5029657" y="18288"/>
                </a:cubicBezTo>
                <a:cubicBezTo>
                  <a:pt x="4753680" y="49046"/>
                  <a:pt x="4640335" y="38506"/>
                  <a:pt x="4378147" y="18288"/>
                </a:cubicBezTo>
                <a:cubicBezTo>
                  <a:pt x="4103046" y="-4537"/>
                  <a:pt x="4022480" y="43848"/>
                  <a:pt x="3726637" y="18288"/>
                </a:cubicBezTo>
                <a:cubicBezTo>
                  <a:pt x="3429109" y="3476"/>
                  <a:pt x="3316488" y="61415"/>
                  <a:pt x="3075127" y="18288"/>
                </a:cubicBezTo>
                <a:cubicBezTo>
                  <a:pt x="2821014" y="6093"/>
                  <a:pt x="2665050" y="-11263"/>
                  <a:pt x="2501798" y="18288"/>
                </a:cubicBezTo>
                <a:cubicBezTo>
                  <a:pt x="2343345" y="29394"/>
                  <a:pt x="2120041" y="-50427"/>
                  <a:pt x="1772107" y="18288"/>
                </a:cubicBezTo>
                <a:cubicBezTo>
                  <a:pt x="1424078" y="50665"/>
                  <a:pt x="1427418" y="32572"/>
                  <a:pt x="1120597" y="18288"/>
                </a:cubicBezTo>
                <a:cubicBezTo>
                  <a:pt x="796486" y="45938"/>
                  <a:pt x="243712" y="47798"/>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 xmlns:a16="http://schemas.microsoft.com/office/drawing/2014/main" id="{961C8B8D-B840-6AE1-F460-503B9B5EABF2}"/>
              </a:ext>
            </a:extLst>
          </p:cNvPr>
          <p:cNvGraphicFramePr>
            <a:graphicFrameLocks noGrp="1"/>
          </p:cNvGraphicFramePr>
          <p:nvPr>
            <p:ph idx="1"/>
            <p:extLst>
              <p:ext uri="{D42A27DB-BD31-4B8C-83A1-F6EECF244321}">
                <p14:modId xmlns:p14="http://schemas.microsoft.com/office/powerpoint/2010/main" val="1448561169"/>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74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89D677CE-E33C-D44F-804D-A3A21755C9C0}"/>
              </a:ext>
            </a:extLst>
          </p:cNvPr>
          <p:cNvSpPr>
            <a:spLocks noGrp="1"/>
          </p:cNvSpPr>
          <p:nvPr>
            <p:ph type="title"/>
          </p:nvPr>
        </p:nvSpPr>
        <p:spPr>
          <a:xfrm>
            <a:off x="515125" y="1153572"/>
            <a:ext cx="2400300" cy="4461163"/>
          </a:xfrm>
        </p:spPr>
        <p:txBody>
          <a:bodyPr>
            <a:normAutofit/>
          </a:bodyPr>
          <a:lstStyle/>
          <a:p>
            <a:r>
              <a:rPr lang="fr-FR" sz="3100">
                <a:solidFill>
                  <a:srgbClr val="FFFFFF"/>
                </a:solidFill>
              </a:rPr>
              <a:t>Responsables Erasmus</a:t>
            </a:r>
          </a:p>
        </p:txBody>
      </p:sp>
      <p:sp>
        <p:nvSpPr>
          <p:cNvPr id="26" name="Arc 25">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3EC00AD7-8616-AC4D-AD07-62C8C7E0283A}"/>
              </a:ext>
            </a:extLst>
          </p:cNvPr>
          <p:cNvSpPr>
            <a:spLocks noGrp="1"/>
          </p:cNvSpPr>
          <p:nvPr>
            <p:ph idx="1"/>
          </p:nvPr>
        </p:nvSpPr>
        <p:spPr>
          <a:xfrm>
            <a:off x="3335481" y="591344"/>
            <a:ext cx="5179868" cy="5585619"/>
          </a:xfrm>
        </p:spPr>
        <p:txBody>
          <a:bodyPr anchor="ctr">
            <a:normAutofit/>
          </a:bodyPr>
          <a:lstStyle/>
          <a:p>
            <a:r>
              <a:rPr lang="fr-FR" dirty="0"/>
              <a:t>M. Carlos TOUS/Mme </a:t>
            </a:r>
            <a:r>
              <a:rPr lang="fr-FR" dirty="0" err="1"/>
              <a:t>Yekaterina</a:t>
            </a:r>
            <a:r>
              <a:rPr lang="fr-FR" dirty="0"/>
              <a:t> GARCIA MARKINA</a:t>
            </a:r>
            <a:endParaRPr lang="fr-FR"/>
          </a:p>
          <a:p>
            <a:pPr marL="0" indent="0">
              <a:buNone/>
            </a:pPr>
            <a:r>
              <a:rPr lang="fr-FR" dirty="0"/>
              <a:t>   </a:t>
            </a:r>
            <a:r>
              <a:rPr lang="fr-FR" dirty="0">
                <a:hlinkClick r:id="rId2"/>
              </a:rPr>
              <a:t>carlos.tous@univ-tours.fr</a:t>
            </a:r>
            <a:endParaRPr lang="fr-FR"/>
          </a:p>
          <a:p>
            <a:pPr marL="0" indent="0">
              <a:buNone/>
            </a:pPr>
            <a:r>
              <a:rPr lang="fr-FR" dirty="0"/>
              <a:t>   </a:t>
            </a:r>
            <a:r>
              <a:rPr lang="fr-FR" dirty="0">
                <a:hlinkClick r:id="rId3"/>
              </a:rPr>
              <a:t>yekaterina.garcia@univ-tours.fr</a:t>
            </a:r>
            <a:endParaRPr lang="fr-FR"/>
          </a:p>
          <a:p>
            <a:pPr marL="0" indent="0">
              <a:buNone/>
            </a:pPr>
            <a:endParaRPr lang="fr-FR"/>
          </a:p>
        </p:txBody>
      </p:sp>
    </p:spTree>
    <p:extLst>
      <p:ext uri="{BB962C8B-B14F-4D97-AF65-F5344CB8AC3E}">
        <p14:creationId xmlns:p14="http://schemas.microsoft.com/office/powerpoint/2010/main" val="3136016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A87C27E-5346-DE40-AA92-8526AEA2DDB0}"/>
              </a:ext>
            </a:extLst>
          </p:cNvPr>
          <p:cNvSpPr>
            <a:spLocks noGrp="1"/>
          </p:cNvSpPr>
          <p:nvPr>
            <p:ph type="title"/>
          </p:nvPr>
        </p:nvSpPr>
        <p:spPr>
          <a:solidFill>
            <a:schemeClr val="accent2">
              <a:lumMod val="40000"/>
              <a:lumOff val="60000"/>
            </a:schemeClr>
          </a:solidFill>
        </p:spPr>
        <p:txBody>
          <a:bodyPr/>
          <a:lstStyle/>
          <a:p>
            <a:r>
              <a:rPr lang="en-US" dirty="0"/>
              <a:t>Merci et bonne </a:t>
            </a:r>
            <a:r>
              <a:rPr lang="en-US" dirty="0" err="1"/>
              <a:t>rentrée</a:t>
            </a:r>
            <a:r>
              <a:rPr lang="en-US" dirty="0"/>
              <a:t> </a:t>
            </a:r>
            <a:r>
              <a:rPr lang="en-US" dirty="0" err="1"/>
              <a:t>à</a:t>
            </a:r>
            <a:r>
              <a:rPr lang="en-US" dirty="0"/>
              <a:t> </a:t>
            </a:r>
            <a:r>
              <a:rPr lang="en-US" dirty="0" err="1"/>
              <a:t>vous</a:t>
            </a:r>
            <a:r>
              <a:rPr lang="en-US" dirty="0"/>
              <a:t> !</a:t>
            </a:r>
            <a:endParaRPr lang="fr-FR" dirty="0"/>
          </a:p>
        </p:txBody>
      </p:sp>
      <p:pic>
        <p:nvPicPr>
          <p:cNvPr id="5" name="Espace réservé du contenu 4">
            <a:extLst>
              <a:ext uri="{FF2B5EF4-FFF2-40B4-BE49-F238E27FC236}">
                <a16:creationId xmlns="" xmlns:a16="http://schemas.microsoft.com/office/drawing/2014/main" id="{C1585E87-A6E9-3F4B-AE84-0C43F4390196}"/>
              </a:ext>
            </a:extLst>
          </p:cNvPr>
          <p:cNvPicPr>
            <a:picLocks noGrp="1" noChangeAspect="1"/>
          </p:cNvPicPr>
          <p:nvPr>
            <p:ph idx="1"/>
          </p:nvPr>
        </p:nvPicPr>
        <p:blipFill>
          <a:blip r:embed="rId2">
            <a:extLst>
              <a:ext uri="{96DAC541-7B7A-43D3-8B79-37D633B846F1}">
                <asvg:svgBlip xmlns="" xmlns:asvg="http://schemas.microsoft.com/office/drawing/2016/SVG/main" r:embed="rId3"/>
              </a:ext>
            </a:extLst>
          </a:blip>
          <a:stretch>
            <a:fillRect/>
          </a:stretch>
        </p:blipFill>
        <p:spPr>
          <a:xfrm>
            <a:off x="2695381" y="1600200"/>
            <a:ext cx="3753237" cy="4525963"/>
          </a:xfrm>
        </p:spPr>
      </p:pic>
    </p:spTree>
    <p:extLst>
      <p:ext uri="{BB962C8B-B14F-4D97-AF65-F5344CB8AC3E}">
        <p14:creationId xmlns:p14="http://schemas.microsoft.com/office/powerpoint/2010/main" val="208771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F4B4A5BE-F6EF-FC4B-BF5B-7B11D9D0E78A}"/>
              </a:ext>
            </a:extLst>
          </p:cNvPr>
          <p:cNvSpPr>
            <a:spLocks noGrp="1"/>
          </p:cNvSpPr>
          <p:nvPr>
            <p:ph type="title"/>
          </p:nvPr>
        </p:nvSpPr>
        <p:spPr>
          <a:xfrm>
            <a:off x="515125" y="1153572"/>
            <a:ext cx="2400300" cy="4461163"/>
          </a:xfrm>
        </p:spPr>
        <p:txBody>
          <a:bodyPr>
            <a:normAutofit/>
          </a:bodyPr>
          <a:lstStyle/>
          <a:p>
            <a:pPr>
              <a:lnSpc>
                <a:spcPct val="90000"/>
              </a:lnSpc>
            </a:pPr>
            <a:r>
              <a:rPr lang="fr-FR" sz="4100" dirty="0">
                <a:solidFill>
                  <a:srgbClr val="FFFFFF"/>
                </a:solidFill>
              </a:rPr>
              <a:t> Un respect des règles minimales de politesse</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 xmlns:a16="http://schemas.microsoft.com/office/drawing/2014/main" id="{65C0F17C-B38A-8247-92C0-FAE9405F85F8}"/>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a:bodyPr>
          <a:lstStyle/>
          <a:p>
            <a:pPr marL="0" indent="0">
              <a:lnSpc>
                <a:spcPct val="90000"/>
              </a:lnSpc>
              <a:buNone/>
            </a:pPr>
            <a:r>
              <a:rPr lang="fr-FR" sz="1800" dirty="0"/>
              <a:t>Comment s’adresser à un enseignant ou à un personnel administratif? </a:t>
            </a:r>
          </a:p>
          <a:p>
            <a:pPr marL="0" indent="0">
              <a:lnSpc>
                <a:spcPct val="90000"/>
              </a:lnSpc>
              <a:buNone/>
            </a:pPr>
            <a:endParaRPr lang="fr-FR" sz="1800" dirty="0"/>
          </a:p>
          <a:p>
            <a:pPr algn="just">
              <a:lnSpc>
                <a:spcPct val="90000"/>
              </a:lnSpc>
            </a:pPr>
            <a:r>
              <a:rPr lang="fr-FR" sz="1800" dirty="0"/>
              <a:t>Il est fondamental que les demandes faites par mail soient précises et formulées en respectant un minimum d’usages. Les mails qui ne sont pas correctement rédigés n’auront qu’une faible chance d’obtenir une réponse.</a:t>
            </a:r>
          </a:p>
          <a:p>
            <a:pPr algn="just">
              <a:lnSpc>
                <a:spcPct val="90000"/>
              </a:lnSpc>
            </a:pPr>
            <a:r>
              <a:rPr lang="fr-FR" sz="1800" dirty="0"/>
              <a:t>Vous devrez nécessairement indiquer en signature de mail votre nom, prénom, niveau d’études(L1),votre groupe de TD.</a:t>
            </a:r>
          </a:p>
          <a:p>
            <a:pPr algn="just">
              <a:lnSpc>
                <a:spcPct val="90000"/>
              </a:lnSpc>
            </a:pPr>
            <a:r>
              <a:rPr lang="fr-FR" sz="1800" dirty="0"/>
              <a:t>Vous devrez utiliser certaines formules de politesse («Madame, Monsieur» en accroche, «Respectueusement» en fin de mail).</a:t>
            </a:r>
          </a:p>
          <a:p>
            <a:pPr algn="just">
              <a:lnSpc>
                <a:spcPct val="90000"/>
              </a:lnSpc>
            </a:pPr>
            <a:r>
              <a:rPr lang="fr-FR" sz="1800" dirty="0"/>
              <a:t>Veillez à utiliser votre adresse mail étudiante(@</a:t>
            </a:r>
            <a:r>
              <a:rPr lang="fr-FR" sz="1800" dirty="0" err="1"/>
              <a:t>etu.univ</a:t>
            </a:r>
            <a:r>
              <a:rPr lang="fr-FR" sz="1800" dirty="0"/>
              <a:t>-tours)</a:t>
            </a:r>
          </a:p>
          <a:p>
            <a:pPr algn="just">
              <a:lnSpc>
                <a:spcPct val="90000"/>
              </a:lnSpc>
            </a:pPr>
            <a:r>
              <a:rPr lang="fr-FR" sz="1800" dirty="0"/>
              <a:t>Veillez à respecter les horaires d’ouverture et de travail des destinataires: sauf urgence, les mails le week-end ou le soir après 19 heures sont à éviter!</a:t>
            </a:r>
          </a:p>
        </p:txBody>
      </p:sp>
    </p:spTree>
    <p:extLst>
      <p:ext uri="{BB962C8B-B14F-4D97-AF65-F5344CB8AC3E}">
        <p14:creationId xmlns:p14="http://schemas.microsoft.com/office/powerpoint/2010/main" val="52700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15125" y="591344"/>
            <a:ext cx="2400300" cy="5585619"/>
          </a:xfrm>
        </p:spPr>
        <p:txBody>
          <a:bodyPr>
            <a:normAutofit/>
          </a:bodyPr>
          <a:lstStyle/>
          <a:p>
            <a:r>
              <a:rPr lang="fr-FR" sz="3100">
                <a:solidFill>
                  <a:srgbClr val="FFFFFF"/>
                </a:solidFill>
              </a:rPr>
              <a:t>Adresse web du Département d’Espagnol</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p:cNvSpPr>
            <a:spLocks noGrp="1"/>
          </p:cNvSpPr>
          <p:nvPr>
            <p:ph idx="1"/>
          </p:nvPr>
        </p:nvSpPr>
        <p:spPr>
          <a:xfrm>
            <a:off x="3335481" y="591344"/>
            <a:ext cx="5179868" cy="5585619"/>
          </a:xfrm>
        </p:spPr>
        <p:txBody>
          <a:bodyPr anchor="ctr">
            <a:normAutofit/>
          </a:bodyPr>
          <a:lstStyle/>
          <a:p>
            <a:pPr>
              <a:lnSpc>
                <a:spcPct val="90000"/>
              </a:lnSpc>
            </a:pPr>
            <a:endParaRPr lang="fr-FR" sz="3000" dirty="0"/>
          </a:p>
          <a:p>
            <a:pPr>
              <a:lnSpc>
                <a:spcPct val="90000"/>
              </a:lnSpc>
            </a:pPr>
            <a:endParaRPr lang="fr-FR" sz="3000" dirty="0"/>
          </a:p>
          <a:p>
            <a:pPr>
              <a:lnSpc>
                <a:spcPct val="90000"/>
              </a:lnSpc>
            </a:pPr>
            <a:r>
              <a:rPr lang="fr-FR" sz="3000" dirty="0">
                <a:hlinkClick r:id="rId2"/>
              </a:rPr>
              <a:t>https://lettres.univ-tours.fr/version-francaise/departements/espagnol-portugais</a:t>
            </a:r>
            <a:endParaRPr lang="fr-FR" sz="3000" dirty="0"/>
          </a:p>
          <a:p>
            <a:pPr>
              <a:lnSpc>
                <a:spcPct val="90000"/>
              </a:lnSpc>
            </a:pPr>
            <a:endParaRPr lang="fr-FR" sz="3000" dirty="0"/>
          </a:p>
          <a:p>
            <a:pPr>
              <a:lnSpc>
                <a:spcPct val="90000"/>
              </a:lnSpc>
            </a:pPr>
            <a:r>
              <a:rPr lang="fr-FR" sz="3000" dirty="0"/>
              <a:t>Télécharger le livret des études : présentation des cours de la page 18 à 21</a:t>
            </a:r>
          </a:p>
        </p:txBody>
      </p:sp>
    </p:spTree>
    <p:extLst>
      <p:ext uri="{BB962C8B-B14F-4D97-AF65-F5344CB8AC3E}">
        <p14:creationId xmlns:p14="http://schemas.microsoft.com/office/powerpoint/2010/main" val="112036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 xmlns:a16="http://schemas.microsoft.com/office/drawing/2014/main" id="{CE79E9EB-71D6-E24F-80F9-9A9653E38A89}"/>
              </a:ext>
            </a:extLst>
          </p:cNvPr>
          <p:cNvSpPr>
            <a:spLocks noGrp="1"/>
          </p:cNvSpPr>
          <p:nvPr>
            <p:ph type="title"/>
          </p:nvPr>
        </p:nvSpPr>
        <p:spPr>
          <a:xfrm>
            <a:off x="515125" y="1153572"/>
            <a:ext cx="2400300" cy="4461163"/>
          </a:xfrm>
        </p:spPr>
        <p:txBody>
          <a:bodyPr>
            <a:normAutofit/>
          </a:bodyPr>
          <a:lstStyle/>
          <a:p>
            <a:r>
              <a:rPr lang="fr-FR" sz="3700" dirty="0">
                <a:solidFill>
                  <a:srgbClr val="FFFFFF"/>
                </a:solidFill>
              </a:rPr>
              <a:t>Semaine de prérentrée</a:t>
            </a:r>
          </a:p>
        </p:txBody>
      </p:sp>
      <p:sp>
        <p:nvSpPr>
          <p:cNvPr id="14" name="Arc 13">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Espace réservé du contenu 4">
            <a:extLst>
              <a:ext uri="{FF2B5EF4-FFF2-40B4-BE49-F238E27FC236}">
                <a16:creationId xmlns="" xmlns:a16="http://schemas.microsoft.com/office/drawing/2014/main" id="{6B62BAC8-619A-7749-BF26-D7717428D341}"/>
              </a:ext>
            </a:extLst>
          </p:cNvPr>
          <p:cNvSpPr>
            <a:spLocks noGrp="1"/>
          </p:cNvSpPr>
          <p:nvPr>
            <p:ph idx="1"/>
          </p:nvPr>
        </p:nvSpPr>
        <p:spPr>
          <a:xfrm>
            <a:off x="3335481" y="591344"/>
            <a:ext cx="5179868" cy="5585619"/>
          </a:xfrm>
          <a:solidFill>
            <a:schemeClr val="accent3">
              <a:lumMod val="20000"/>
              <a:lumOff val="80000"/>
            </a:schemeClr>
          </a:solidFill>
        </p:spPr>
        <p:txBody>
          <a:bodyPr anchor="ctr">
            <a:normAutofit lnSpcReduction="10000"/>
          </a:bodyPr>
          <a:lstStyle/>
          <a:p>
            <a:pPr>
              <a:lnSpc>
                <a:spcPct val="90000"/>
              </a:lnSpc>
              <a:buFontTx/>
              <a:buChar char="-"/>
            </a:pPr>
            <a:r>
              <a:rPr lang="fr-FR" sz="2700" dirty="0"/>
              <a:t>Formation à l’ENT </a:t>
            </a:r>
          </a:p>
          <a:p>
            <a:pPr>
              <a:lnSpc>
                <a:spcPct val="90000"/>
              </a:lnSpc>
              <a:buFontTx/>
              <a:buChar char="-"/>
            </a:pPr>
            <a:r>
              <a:rPr lang="fr-FR" sz="2700" dirty="0"/>
              <a:t>Réunion de rentrée 10h00 Amphi Roger</a:t>
            </a:r>
          </a:p>
          <a:p>
            <a:pPr algn="just">
              <a:lnSpc>
                <a:spcPct val="90000"/>
              </a:lnSpc>
              <a:buFontTx/>
              <a:buChar char="-"/>
            </a:pPr>
            <a:r>
              <a:rPr lang="fr-FR" sz="2700" dirty="0"/>
              <a:t>Réunions d’information sur les modules libres vendredi 1 septembre TA EXT AMPHI </a:t>
            </a:r>
            <a:r>
              <a:rPr lang="fr-FR" sz="2700" dirty="0" smtClean="0"/>
              <a:t>3 (13h15)</a:t>
            </a:r>
            <a:endParaRPr lang="fr-FR" sz="2700" dirty="0"/>
          </a:p>
          <a:p>
            <a:pPr algn="just">
              <a:lnSpc>
                <a:spcPct val="90000"/>
              </a:lnSpc>
              <a:buFontTx/>
              <a:buChar char="-"/>
            </a:pPr>
            <a:r>
              <a:rPr lang="fr-FR" sz="2700" dirty="0">
                <a:highlight>
                  <a:srgbClr val="FFFF00"/>
                </a:highlight>
              </a:rPr>
              <a:t>Auto-inscription en ligne à un module libre (Module 3) : </a:t>
            </a:r>
            <a:r>
              <a:rPr lang="fr-FR" sz="2700" dirty="0">
                <a:solidFill>
                  <a:srgbClr val="FF0000"/>
                </a:solidFill>
                <a:highlight>
                  <a:srgbClr val="00FFFF"/>
                </a:highlight>
              </a:rPr>
              <a:t>du </a:t>
            </a:r>
            <a:r>
              <a:rPr lang="fr-FR" sz="2700" dirty="0" smtClean="0">
                <a:solidFill>
                  <a:srgbClr val="FF0000"/>
                </a:solidFill>
                <a:highlight>
                  <a:srgbClr val="00FFFF"/>
                </a:highlight>
              </a:rPr>
              <a:t>2 septembre (</a:t>
            </a:r>
            <a:r>
              <a:rPr lang="fr-FR" sz="2700" dirty="0">
                <a:solidFill>
                  <a:srgbClr val="FF0000"/>
                </a:solidFill>
                <a:highlight>
                  <a:srgbClr val="00FFFF"/>
                </a:highlight>
              </a:rPr>
              <a:t>9h) au </a:t>
            </a:r>
            <a:r>
              <a:rPr lang="fr-FR" sz="2700" dirty="0" smtClean="0">
                <a:solidFill>
                  <a:srgbClr val="FF0000"/>
                </a:solidFill>
                <a:highlight>
                  <a:srgbClr val="00FFFF"/>
                </a:highlight>
              </a:rPr>
              <a:t>4 septembre (17h</a:t>
            </a:r>
            <a:r>
              <a:rPr lang="fr-FR" sz="2700" dirty="0">
                <a:solidFill>
                  <a:srgbClr val="FF0000"/>
                </a:solidFill>
                <a:highlight>
                  <a:srgbClr val="00FFFF"/>
                </a:highlight>
              </a:rPr>
              <a:t>)</a:t>
            </a:r>
          </a:p>
          <a:p>
            <a:pPr>
              <a:lnSpc>
                <a:spcPct val="90000"/>
              </a:lnSpc>
              <a:buFontTx/>
              <a:buChar char="-"/>
            </a:pPr>
            <a:r>
              <a:rPr lang="fr-FR" sz="2700" dirty="0">
                <a:highlight>
                  <a:srgbClr val="FFFF00"/>
                </a:highlight>
              </a:rPr>
              <a:t>Fiche pédagogique à remplir en </a:t>
            </a:r>
            <a:r>
              <a:rPr lang="fr-FR" sz="2700" dirty="0" smtClean="0">
                <a:highlight>
                  <a:srgbClr val="FFFF00"/>
                </a:highlight>
              </a:rPr>
              <a:t>ligne, envoyée sur adresse universitaire</a:t>
            </a:r>
            <a:endParaRPr lang="fr-FR" sz="2700" dirty="0">
              <a:highlight>
                <a:srgbClr val="FFFF00"/>
              </a:highlight>
            </a:endParaRPr>
          </a:p>
          <a:p>
            <a:pPr>
              <a:lnSpc>
                <a:spcPct val="90000"/>
              </a:lnSpc>
              <a:buFontTx/>
              <a:buChar char="-"/>
            </a:pPr>
            <a:r>
              <a:rPr lang="fr-FR" sz="2700" dirty="0">
                <a:highlight>
                  <a:srgbClr val="FFFF00"/>
                </a:highlight>
              </a:rPr>
              <a:t>Demande de RSE si nécessaire</a:t>
            </a:r>
          </a:p>
        </p:txBody>
      </p:sp>
    </p:spTree>
    <p:extLst>
      <p:ext uri="{BB962C8B-B14F-4D97-AF65-F5344CB8AC3E}">
        <p14:creationId xmlns:p14="http://schemas.microsoft.com/office/powerpoint/2010/main" val="156422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60000"/>
              <a:lumOff val="40000"/>
            </a:schemeClr>
          </a:solidFill>
        </p:spPr>
        <p:txBody>
          <a:bodyPr/>
          <a:lstStyle/>
          <a:p>
            <a:r>
              <a:rPr lang="fr-FR" dirty="0" smtClean="0"/>
              <a:t>Inscription sur ENT</a:t>
            </a:r>
            <a:endParaRPr lang="fr-FR" dirty="0"/>
          </a:p>
        </p:txBody>
      </p:sp>
      <p:sp>
        <p:nvSpPr>
          <p:cNvPr id="3" name="Espace réservé du contenu 2"/>
          <p:cNvSpPr>
            <a:spLocks noGrp="1"/>
          </p:cNvSpPr>
          <p:nvPr>
            <p:ph idx="1"/>
          </p:nvPr>
        </p:nvSpPr>
        <p:spPr/>
        <p:txBody>
          <a:bodyPr>
            <a:normAutofit/>
          </a:bodyPr>
          <a:lstStyle/>
          <a:p>
            <a:pPr algn="just"/>
            <a:r>
              <a:rPr lang="fr-FR" dirty="0"/>
              <a:t>L</a:t>
            </a:r>
            <a:r>
              <a:rPr lang="fr-FR" dirty="0" smtClean="0"/>
              <a:t>a </a:t>
            </a:r>
            <a:r>
              <a:rPr lang="fr-FR" dirty="0"/>
              <a:t>formation ENT est </a:t>
            </a:r>
            <a:r>
              <a:rPr lang="fr-FR" dirty="0" smtClean="0"/>
              <a:t>obligatoire pour vous apprendre </a:t>
            </a:r>
            <a:r>
              <a:rPr lang="fr-FR" dirty="0"/>
              <a:t>à </a:t>
            </a:r>
            <a:r>
              <a:rPr lang="fr-FR" dirty="0" smtClean="0"/>
              <a:t>vous inscrire </a:t>
            </a:r>
            <a:r>
              <a:rPr lang="fr-FR" dirty="0"/>
              <a:t>en ligne.</a:t>
            </a:r>
          </a:p>
          <a:p>
            <a:pPr marL="0" indent="0" algn="just">
              <a:buNone/>
            </a:pPr>
            <a:endParaRPr lang="fr-FR" dirty="0"/>
          </a:p>
          <a:p>
            <a:pPr algn="just"/>
            <a:r>
              <a:rPr lang="fr-FR" dirty="0" smtClean="0"/>
              <a:t>Si </a:t>
            </a:r>
            <a:r>
              <a:rPr lang="fr-FR" dirty="0"/>
              <a:t>formation ENT non suivie s’adresser à Aurélie Gérard Manceau: </a:t>
            </a:r>
            <a:r>
              <a:rPr lang="fr-FR" dirty="0">
                <a:hlinkClick r:id="rId2"/>
              </a:rPr>
              <a:t>gerardmanceau@univ-tours.fr</a:t>
            </a:r>
            <a:r>
              <a:rPr lang="fr-FR" dirty="0"/>
              <a:t> </a:t>
            </a:r>
            <a:r>
              <a:rPr lang="fr-FR" dirty="0" smtClean="0"/>
              <a:t>avec </a:t>
            </a:r>
            <a:r>
              <a:rPr lang="fr-FR" dirty="0" err="1" smtClean="0"/>
              <a:t>marie.ceccaldi@univ-tours.fr</a:t>
            </a:r>
            <a:r>
              <a:rPr lang="fr-FR" dirty="0" smtClean="0"/>
              <a:t> </a:t>
            </a:r>
            <a:r>
              <a:rPr lang="fr-FR" dirty="0"/>
              <a:t>en </a:t>
            </a:r>
            <a:r>
              <a:rPr lang="fr-FR" dirty="0" smtClean="0"/>
              <a:t>copie.</a:t>
            </a:r>
            <a:endParaRPr lang="fr-FR" dirty="0"/>
          </a:p>
        </p:txBody>
      </p:sp>
    </p:spTree>
    <p:extLst>
      <p:ext uri="{BB962C8B-B14F-4D97-AF65-F5344CB8AC3E}">
        <p14:creationId xmlns:p14="http://schemas.microsoft.com/office/powerpoint/2010/main" val="247563457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Papier journal.thmx</Template>
  <TotalTime>775</TotalTime>
  <Words>2069</Words>
  <Application>Microsoft Macintosh PowerPoint</Application>
  <PresentationFormat>Présentation à l'écran (4:3)</PresentationFormat>
  <Paragraphs>188</Paragraphs>
  <Slides>50</Slides>
  <Notes>0</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Thème Office</vt:lpstr>
      <vt:lpstr>Présentation PowerPoint</vt:lpstr>
      <vt:lpstr>PRÉSENTATION DU DÉPARTEMENT D’ESPAGNOL</vt:lpstr>
      <vt:lpstr>L1</vt:lpstr>
      <vt:lpstr>Secrétariat d’espagnol</vt:lpstr>
      <vt:lpstr>Responsables Erasmus</vt:lpstr>
      <vt:lpstr> Un respect des règles minimales de politesse</vt:lpstr>
      <vt:lpstr>Adresse web du Département d’Espagnol</vt:lpstr>
      <vt:lpstr>Semaine de prérentrée</vt:lpstr>
      <vt:lpstr>Inscription sur ENT</vt:lpstr>
      <vt:lpstr>Problème adresse universitaire?</vt:lpstr>
      <vt:lpstr>Une organisation par modules</vt:lpstr>
      <vt:lpstr>Modules communs</vt:lpstr>
      <vt:lpstr>Les modules 3 au choix</vt:lpstr>
      <vt:lpstr>Vidéo de présentation des modules libres</vt:lpstr>
      <vt:lpstr>MODULES LIBRES</vt:lpstr>
      <vt:lpstr>Pré-requis pour le Module Libre</vt:lpstr>
      <vt:lpstr>RAPPEL </vt:lpstr>
      <vt:lpstr>Une fois le module 3 choisi et l’inscription en ligne effectuée :</vt:lpstr>
      <vt:lpstr>Emplois du temps</vt:lpstr>
      <vt:lpstr>Abréviations sites universitaires</vt:lpstr>
      <vt:lpstr>Plan des sites</vt:lpstr>
      <vt:lpstr>Votre première année de Licence d’espagnol</vt:lpstr>
      <vt:lpstr>Le calendrier universitaire</vt:lpstr>
      <vt:lpstr>Nota Bene</vt:lpstr>
      <vt:lpstr>L’encadrement : le directeur d’études (celine.rabin-richard@univ-tours.fr)</vt:lpstr>
      <vt:lpstr>Le contrat d’études :  Envoi d’un mail vous permettant d’accéder à votre contrat lors de la première semaine de cours.</vt:lpstr>
      <vt:lpstr>Autre outil essentiel : ESCALE</vt:lpstr>
      <vt:lpstr> Premiers conseils pour réussir votre année </vt:lpstr>
      <vt:lpstr>La formation en L1</vt:lpstr>
      <vt:lpstr>Une marche à franchir</vt:lpstr>
      <vt:lpstr> L’obligation de présence en cours</vt:lpstr>
      <vt:lpstr>Contrôles des connaissances et présence obligatoire</vt:lpstr>
      <vt:lpstr>Conseils</vt:lpstr>
      <vt:lpstr>Des outils pour vous aider : Les clés de la réussite https://www.univ-tours.fr/formations/formations-2/les-cles-de-la-reussite</vt:lpstr>
      <vt:lpstr>Adresse pour s’inscrire aux ateliers « Clés de la réussite »</vt:lpstr>
      <vt:lpstr> </vt:lpstr>
      <vt:lpstr>2 types de cours</vt:lpstr>
      <vt:lpstr>Les groupes de Travaux Dirigés</vt:lpstr>
      <vt:lpstr> Les bénéficiaires du RSE </vt:lpstr>
      <vt:lpstr>Présentation PowerPoint</vt:lpstr>
      <vt:lpstr>Comment demander un statut RSE</vt:lpstr>
      <vt:lpstr>SSU (Service de santé universitaire) ssu@univ-tours.fr 02 47 36 77 00</vt:lpstr>
      <vt:lpstr>SSU</vt:lpstr>
      <vt:lpstr>   La déontologie de l’étudiant</vt:lpstr>
      <vt:lpstr> 1. Une utilisation responsable des réseaux sociaux </vt:lpstr>
      <vt:lpstr>2. Le respect des autres</vt:lpstr>
      <vt:lpstr>3. PLAGIAT :  AVERTISSEMENT </vt:lpstr>
      <vt:lpstr>4.FRAUDE : AVERTISSEMENT</vt:lpstr>
      <vt:lpstr>Memento</vt:lpstr>
      <vt:lpstr>Merci et bonne rentrée à vous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Celine Rabin-Richard</dc:creator>
  <cp:lastModifiedBy>Céline Rabin-Richard</cp:lastModifiedBy>
  <cp:revision>12</cp:revision>
  <dcterms:created xsi:type="dcterms:W3CDTF">2023-08-25T13:39:20Z</dcterms:created>
  <dcterms:modified xsi:type="dcterms:W3CDTF">2023-09-01T07:12:32Z</dcterms:modified>
</cp:coreProperties>
</file>